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7" r:id="rId4"/>
    <p:sldId id="289" r:id="rId5"/>
    <p:sldId id="259" r:id="rId6"/>
    <p:sldId id="290" r:id="rId7"/>
    <p:sldId id="287" r:id="rId8"/>
    <p:sldId id="283" r:id="rId9"/>
    <p:sldId id="2147473306" r:id="rId10"/>
    <p:sldId id="269" r:id="rId11"/>
    <p:sldId id="2147473309" r:id="rId12"/>
    <p:sldId id="625" r:id="rId13"/>
    <p:sldId id="730" r:id="rId14"/>
    <p:sldId id="2147473300" r:id="rId15"/>
    <p:sldId id="729" r:id="rId16"/>
    <p:sldId id="291" r:id="rId17"/>
    <p:sldId id="265" r:id="rId18"/>
    <p:sldId id="264" r:id="rId19"/>
    <p:sldId id="2147473297" r:id="rId20"/>
    <p:sldId id="2147473308" r:id="rId21"/>
    <p:sldId id="2147473302" r:id="rId22"/>
    <p:sldId id="626" r:id="rId23"/>
    <p:sldId id="627" r:id="rId24"/>
    <p:sldId id="629" r:id="rId25"/>
    <p:sldId id="2147473305" r:id="rId26"/>
    <p:sldId id="292" r:id="rId27"/>
    <p:sldId id="266" r:id="rId28"/>
    <p:sldId id="2147473298" r:id="rId29"/>
    <p:sldId id="622" r:id="rId30"/>
    <p:sldId id="2147473304" r:id="rId31"/>
    <p:sldId id="2147473303" r:id="rId32"/>
    <p:sldId id="731" r:id="rId33"/>
    <p:sldId id="2147473301" r:id="rId34"/>
  </p:sldIdLst>
  <p:sldSz cx="12192000" cy="6858000"/>
  <p:notesSz cx="7315200" cy="96012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dassir" initials="M" lastIdx="1" clrIdx="0">
    <p:extLst>
      <p:ext uri="{19B8F6BF-5375-455C-9EA6-DF929625EA0E}">
        <p15:presenceInfo xmlns:p15="http://schemas.microsoft.com/office/powerpoint/2012/main" userId="Mudass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2CC"/>
    <a:srgbClr val="ECF2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snapToGrid="0">
      <p:cViewPr>
        <p:scale>
          <a:sx n="70" d="100"/>
          <a:sy n="70" d="100"/>
        </p:scale>
        <p:origin x="472"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9B538-6551-4D3A-9D16-DDA09B6EB4D1}"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PK"/>
        </a:p>
      </dgm:t>
    </dgm:pt>
    <dgm:pt modelId="{E2D8BEBD-75E4-4DF9-94E2-9A0E0009393F}">
      <dgm:prSet phldrT="[Text]" phldr="0"/>
      <dgm:spPr>
        <a:solidFill>
          <a:schemeClr val="accent6">
            <a:lumMod val="75000"/>
          </a:schemeClr>
        </a:solidFill>
      </dgm:spPr>
      <dgm:t>
        <a:bodyPr/>
        <a:lstStyle/>
        <a:p>
          <a:r>
            <a:rPr lang="en-US" dirty="0">
              <a:latin typeface="Gill Sans MT" panose="020B0502020104020203" pitchFamily="34" charset="0"/>
            </a:rPr>
            <a:t>Profile of Company</a:t>
          </a:r>
          <a:endParaRPr lang="en-PK" dirty="0">
            <a:latin typeface="Gill Sans MT" panose="020B0502020104020203" pitchFamily="34" charset="0"/>
          </a:endParaRPr>
        </a:p>
      </dgm:t>
    </dgm:pt>
    <dgm:pt modelId="{71CC3B81-C760-4AC6-A49A-70475F42132A}" type="parTrans" cxnId="{26AE2C80-8F74-41C7-B820-38706B648A62}">
      <dgm:prSet/>
      <dgm:spPr/>
      <dgm:t>
        <a:bodyPr/>
        <a:lstStyle/>
        <a:p>
          <a:endParaRPr lang="en-PK"/>
        </a:p>
      </dgm:t>
    </dgm:pt>
    <dgm:pt modelId="{B30B1FB4-C2D5-4934-9EE0-5AE87EF2A300}" type="sibTrans" cxnId="{26AE2C80-8F74-41C7-B820-38706B648A62}">
      <dgm:prSet/>
      <dgm:spPr/>
      <dgm:t>
        <a:bodyPr/>
        <a:lstStyle/>
        <a:p>
          <a:endParaRPr lang="en-PK"/>
        </a:p>
      </dgm:t>
    </dgm:pt>
    <dgm:pt modelId="{85CDAB8F-A838-401C-8800-E377891A9A40}">
      <dgm:prSet phldrT="[Text]" phldr="0"/>
      <dgm:spPr>
        <a:solidFill>
          <a:schemeClr val="accent6">
            <a:lumMod val="75000"/>
          </a:schemeClr>
        </a:solidFill>
      </dgm:spPr>
      <dgm:t>
        <a:bodyPr/>
        <a:lstStyle/>
        <a:p>
          <a:r>
            <a:rPr lang="en-US" dirty="0">
              <a:latin typeface="Gill Sans MT" panose="020B0502020104020203" pitchFamily="34" charset="0"/>
            </a:rPr>
            <a:t>Strategic/ Operational Developments</a:t>
          </a:r>
          <a:endParaRPr lang="en-PK" dirty="0">
            <a:latin typeface="Gill Sans MT" panose="020B0502020104020203" pitchFamily="34" charset="0"/>
          </a:endParaRPr>
        </a:p>
      </dgm:t>
    </dgm:pt>
    <dgm:pt modelId="{6BBD5856-BB4F-4432-98EB-47650C3CFA83}" type="parTrans" cxnId="{873E417B-18AD-41FA-B35C-410072BE5EBD}">
      <dgm:prSet/>
      <dgm:spPr/>
      <dgm:t>
        <a:bodyPr/>
        <a:lstStyle/>
        <a:p>
          <a:endParaRPr lang="en-PK"/>
        </a:p>
      </dgm:t>
    </dgm:pt>
    <dgm:pt modelId="{D57E2159-7EF3-405C-9CE9-9830FE4BEDC9}" type="sibTrans" cxnId="{873E417B-18AD-41FA-B35C-410072BE5EBD}">
      <dgm:prSet/>
      <dgm:spPr/>
      <dgm:t>
        <a:bodyPr/>
        <a:lstStyle/>
        <a:p>
          <a:endParaRPr lang="en-PK"/>
        </a:p>
      </dgm:t>
    </dgm:pt>
    <dgm:pt modelId="{36282EB8-706D-4427-B770-5914ED1A7429}">
      <dgm:prSet phldrT="[Text]" phldr="0"/>
      <dgm:spPr>
        <a:solidFill>
          <a:schemeClr val="accent6">
            <a:lumMod val="75000"/>
          </a:schemeClr>
        </a:solidFill>
      </dgm:spPr>
      <dgm:t>
        <a:bodyPr/>
        <a:lstStyle/>
        <a:p>
          <a:r>
            <a:rPr lang="en-US" dirty="0">
              <a:latin typeface="Gill Sans MT" panose="020B0502020104020203" pitchFamily="34" charset="0"/>
            </a:rPr>
            <a:t>Details of Financial Information</a:t>
          </a:r>
          <a:endParaRPr lang="en-PK" dirty="0">
            <a:latin typeface="Gill Sans MT" panose="020B0502020104020203" pitchFamily="34" charset="0"/>
          </a:endParaRPr>
        </a:p>
      </dgm:t>
    </dgm:pt>
    <dgm:pt modelId="{3A2FF649-CBD7-47ED-A928-D978129AD0AB}" type="parTrans" cxnId="{4257F065-E1C3-4E4A-B539-8E516F5170CA}">
      <dgm:prSet/>
      <dgm:spPr/>
      <dgm:t>
        <a:bodyPr/>
        <a:lstStyle/>
        <a:p>
          <a:endParaRPr lang="en-PK"/>
        </a:p>
      </dgm:t>
    </dgm:pt>
    <dgm:pt modelId="{678C33E4-FF66-4BE4-8B9C-96479A8F28E7}" type="sibTrans" cxnId="{4257F065-E1C3-4E4A-B539-8E516F5170CA}">
      <dgm:prSet/>
      <dgm:spPr/>
      <dgm:t>
        <a:bodyPr/>
        <a:lstStyle/>
        <a:p>
          <a:endParaRPr lang="en-PK"/>
        </a:p>
      </dgm:t>
    </dgm:pt>
    <dgm:pt modelId="{AF2CF7B9-38E6-46EE-B286-99A6E0A7D37E}">
      <dgm:prSet/>
      <dgm:spPr>
        <a:solidFill>
          <a:schemeClr val="accent6">
            <a:lumMod val="75000"/>
          </a:schemeClr>
        </a:solidFill>
      </dgm:spPr>
      <dgm:t>
        <a:bodyPr/>
        <a:lstStyle/>
        <a:p>
          <a:r>
            <a:rPr lang="en-US" dirty="0">
              <a:latin typeface="Gill Sans MT" panose="020B0502020104020203" pitchFamily="34" charset="0"/>
            </a:rPr>
            <a:t>Question &amp; Answers</a:t>
          </a:r>
          <a:endParaRPr lang="en-PK" dirty="0">
            <a:latin typeface="Gill Sans MT" panose="020B0502020104020203" pitchFamily="34" charset="0"/>
          </a:endParaRPr>
        </a:p>
      </dgm:t>
    </dgm:pt>
    <dgm:pt modelId="{6AD5E1B0-3FFC-40F7-9B41-894E5BA1A250}" type="parTrans" cxnId="{DCD216D7-E205-45C0-A779-0C5CC6EEA0CA}">
      <dgm:prSet/>
      <dgm:spPr/>
      <dgm:t>
        <a:bodyPr/>
        <a:lstStyle/>
        <a:p>
          <a:endParaRPr lang="en-PK"/>
        </a:p>
      </dgm:t>
    </dgm:pt>
    <dgm:pt modelId="{063FC315-346F-447A-9E91-D864CEAAECA5}" type="sibTrans" cxnId="{DCD216D7-E205-45C0-A779-0C5CC6EEA0CA}">
      <dgm:prSet/>
      <dgm:spPr/>
      <dgm:t>
        <a:bodyPr/>
        <a:lstStyle/>
        <a:p>
          <a:endParaRPr lang="en-PK"/>
        </a:p>
      </dgm:t>
    </dgm:pt>
    <dgm:pt modelId="{5BCAB05C-A80F-439A-B28C-1534469A4501}" type="pres">
      <dgm:prSet presAssocID="{0FB9B538-6551-4D3A-9D16-DDA09B6EB4D1}" presName="Name0" presStyleCnt="0">
        <dgm:presLayoutVars>
          <dgm:dir/>
          <dgm:resizeHandles val="exact"/>
        </dgm:presLayoutVars>
      </dgm:prSet>
      <dgm:spPr/>
    </dgm:pt>
    <dgm:pt modelId="{E6BB6F6F-FF59-4A66-AC7D-9EEBC2AF5E8A}" type="pres">
      <dgm:prSet presAssocID="{0FB9B538-6551-4D3A-9D16-DDA09B6EB4D1}" presName="fgShape" presStyleLbl="fgShp" presStyleIdx="0" presStyleCnt="1" custScaleX="108696"/>
      <dgm:spPr>
        <a:solidFill>
          <a:schemeClr val="accent6">
            <a:lumMod val="40000"/>
            <a:lumOff val="60000"/>
          </a:schemeClr>
        </a:solidFill>
      </dgm:spPr>
    </dgm:pt>
    <dgm:pt modelId="{A74D3FCB-5967-4766-BA60-E5E43A486DF6}" type="pres">
      <dgm:prSet presAssocID="{0FB9B538-6551-4D3A-9D16-DDA09B6EB4D1}" presName="linComp" presStyleCnt="0"/>
      <dgm:spPr/>
    </dgm:pt>
    <dgm:pt modelId="{87741F88-B6BD-4989-957C-A5255B768E13}" type="pres">
      <dgm:prSet presAssocID="{E2D8BEBD-75E4-4DF9-94E2-9A0E0009393F}" presName="compNode" presStyleCnt="0"/>
      <dgm:spPr/>
    </dgm:pt>
    <dgm:pt modelId="{D34E8A07-D57C-4594-A128-301AE78469AF}" type="pres">
      <dgm:prSet presAssocID="{E2D8BEBD-75E4-4DF9-94E2-9A0E0009393F}" presName="bkgdShape" presStyleLbl="node1" presStyleIdx="0" presStyleCnt="4" custLinFactNeighborX="-453" custLinFactNeighborY="-1133"/>
      <dgm:spPr/>
    </dgm:pt>
    <dgm:pt modelId="{824D1E91-90E2-46B5-AAC5-7DBAE8DD8001}" type="pres">
      <dgm:prSet presAssocID="{E2D8BEBD-75E4-4DF9-94E2-9A0E0009393F}" presName="nodeTx" presStyleLbl="node1" presStyleIdx="0" presStyleCnt="4">
        <dgm:presLayoutVars>
          <dgm:bulletEnabled val="1"/>
        </dgm:presLayoutVars>
      </dgm:prSet>
      <dgm:spPr/>
    </dgm:pt>
    <dgm:pt modelId="{4AA3CD75-275B-47A4-8929-BCA12D309416}" type="pres">
      <dgm:prSet presAssocID="{E2D8BEBD-75E4-4DF9-94E2-9A0E0009393F}" presName="invisiNode" presStyleLbl="node1" presStyleIdx="0" presStyleCnt="4"/>
      <dgm:spPr/>
    </dgm:pt>
    <dgm:pt modelId="{AD301043-15B7-451E-A459-B64E9BEA2DA5}" type="pres">
      <dgm:prSet presAssocID="{E2D8BEBD-75E4-4DF9-94E2-9A0E0009393F}" presName="imagNode" presStyleLbl="fgImgPlace1" presStyleIdx="0" presStyleCnt="4"/>
      <dgm:spPr>
        <a:blipFill>
          <a:blip xmlns:r="http://schemas.openxmlformats.org/officeDocument/2006/relationships" r:embed="rId1"/>
          <a:srcRect/>
          <a:stretch>
            <a:fillRect l="-3000" r="-3000"/>
          </a:stretch>
        </a:blipFill>
      </dgm:spPr>
    </dgm:pt>
    <dgm:pt modelId="{3BF3EA63-6BD7-42F5-B029-41A62299F510}" type="pres">
      <dgm:prSet presAssocID="{B30B1FB4-C2D5-4934-9EE0-5AE87EF2A300}" presName="sibTrans" presStyleLbl="sibTrans2D1" presStyleIdx="0" presStyleCnt="0"/>
      <dgm:spPr/>
    </dgm:pt>
    <dgm:pt modelId="{E6C80153-17F5-42FC-A9A9-70FDE61DC120}" type="pres">
      <dgm:prSet presAssocID="{85CDAB8F-A838-401C-8800-E377891A9A40}" presName="compNode" presStyleCnt="0"/>
      <dgm:spPr/>
    </dgm:pt>
    <dgm:pt modelId="{269B115B-CAA3-4568-9E8A-76F178D42AC2}" type="pres">
      <dgm:prSet presAssocID="{85CDAB8F-A838-401C-8800-E377891A9A40}" presName="bkgdShape" presStyleLbl="node1" presStyleIdx="1" presStyleCnt="4" custLinFactNeighborX="-1495"/>
      <dgm:spPr/>
    </dgm:pt>
    <dgm:pt modelId="{9A23FA67-5D9C-4A27-AA48-3DA0F5BEE755}" type="pres">
      <dgm:prSet presAssocID="{85CDAB8F-A838-401C-8800-E377891A9A40}" presName="nodeTx" presStyleLbl="node1" presStyleIdx="1" presStyleCnt="4">
        <dgm:presLayoutVars>
          <dgm:bulletEnabled val="1"/>
        </dgm:presLayoutVars>
      </dgm:prSet>
      <dgm:spPr/>
    </dgm:pt>
    <dgm:pt modelId="{30186CB7-A60D-4D88-A266-B823743478C2}" type="pres">
      <dgm:prSet presAssocID="{85CDAB8F-A838-401C-8800-E377891A9A40}" presName="invisiNode" presStyleLbl="node1" presStyleIdx="1" presStyleCnt="4"/>
      <dgm:spPr/>
    </dgm:pt>
    <dgm:pt modelId="{C6D2D506-017A-42E0-96ED-040B827BB679}" type="pres">
      <dgm:prSet presAssocID="{85CDAB8F-A838-401C-8800-E377891A9A40}" presName="imagNode" presStyleLbl="fgImgPlace1" presStyleIdx="1" presStyleCnt="4"/>
      <dgm:spPr>
        <a:blipFill rotWithShape="1">
          <a:blip xmlns:r="http://schemas.openxmlformats.org/officeDocument/2006/relationships" r:embed="rId2"/>
          <a:srcRect/>
          <a:stretch>
            <a:fillRect t="-3000" b="-3000"/>
          </a:stretch>
        </a:blipFill>
      </dgm:spPr>
    </dgm:pt>
    <dgm:pt modelId="{C7459F4B-6738-4EE3-B8BA-4597A362836C}" type="pres">
      <dgm:prSet presAssocID="{D57E2159-7EF3-405C-9CE9-9830FE4BEDC9}" presName="sibTrans" presStyleLbl="sibTrans2D1" presStyleIdx="0" presStyleCnt="0"/>
      <dgm:spPr/>
    </dgm:pt>
    <dgm:pt modelId="{EC9DC290-D7B0-4211-BC54-FFDC1D4F239B}" type="pres">
      <dgm:prSet presAssocID="{36282EB8-706D-4427-B770-5914ED1A7429}" presName="compNode" presStyleCnt="0"/>
      <dgm:spPr/>
    </dgm:pt>
    <dgm:pt modelId="{E8D86D18-B7D8-4891-BAEF-781A7A1EF0E6}" type="pres">
      <dgm:prSet presAssocID="{36282EB8-706D-4427-B770-5914ED1A7429}" presName="bkgdShape" presStyleLbl="node1" presStyleIdx="2" presStyleCnt="4" custLinFactNeighborY="870"/>
      <dgm:spPr/>
    </dgm:pt>
    <dgm:pt modelId="{1FA10EA8-47BA-463E-A5E7-660EC15B2400}" type="pres">
      <dgm:prSet presAssocID="{36282EB8-706D-4427-B770-5914ED1A7429}" presName="nodeTx" presStyleLbl="node1" presStyleIdx="2" presStyleCnt="4">
        <dgm:presLayoutVars>
          <dgm:bulletEnabled val="1"/>
        </dgm:presLayoutVars>
      </dgm:prSet>
      <dgm:spPr/>
    </dgm:pt>
    <dgm:pt modelId="{546E47FC-D3FD-4B2A-A785-BF89A577FE4F}" type="pres">
      <dgm:prSet presAssocID="{36282EB8-706D-4427-B770-5914ED1A7429}" presName="invisiNode" presStyleLbl="node1" presStyleIdx="2" presStyleCnt="4"/>
      <dgm:spPr/>
    </dgm:pt>
    <dgm:pt modelId="{18D09D9D-F344-4452-AECC-E9546ADD8224}" type="pres">
      <dgm:prSet presAssocID="{36282EB8-706D-4427-B770-5914ED1A7429}" presName="imagNode" presStyleLbl="fgImgPlace1" presStyleIdx="2" presStyleCnt="4" custLinFactNeighborX="-2640" custLinFactNeighborY="880"/>
      <dgm:spPr>
        <a:blipFill rotWithShape="1">
          <a:blip xmlns:r="http://schemas.openxmlformats.org/officeDocument/2006/relationships" r:embed="rId3"/>
          <a:srcRect/>
          <a:stretch>
            <a:fillRect l="-1000" r="-1000"/>
          </a:stretch>
        </a:blipFill>
      </dgm:spPr>
    </dgm:pt>
    <dgm:pt modelId="{451F626E-3BD4-45B2-991C-C5BCC209C7CE}" type="pres">
      <dgm:prSet presAssocID="{678C33E4-FF66-4BE4-8B9C-96479A8F28E7}" presName="sibTrans" presStyleLbl="sibTrans2D1" presStyleIdx="0" presStyleCnt="0"/>
      <dgm:spPr/>
    </dgm:pt>
    <dgm:pt modelId="{141C0816-6931-488B-AF10-C0A3FB7ADBBF}" type="pres">
      <dgm:prSet presAssocID="{AF2CF7B9-38E6-46EE-B286-99A6E0A7D37E}" presName="compNode" presStyleCnt="0"/>
      <dgm:spPr/>
    </dgm:pt>
    <dgm:pt modelId="{70F1E07D-22FC-43B7-B73B-601560D8E8D2}" type="pres">
      <dgm:prSet presAssocID="{AF2CF7B9-38E6-46EE-B286-99A6E0A7D37E}" presName="bkgdShape" presStyleLbl="node1" presStyleIdx="3" presStyleCnt="4"/>
      <dgm:spPr/>
    </dgm:pt>
    <dgm:pt modelId="{E964D708-84C9-403B-B023-7652F119FBA4}" type="pres">
      <dgm:prSet presAssocID="{AF2CF7B9-38E6-46EE-B286-99A6E0A7D37E}" presName="nodeTx" presStyleLbl="node1" presStyleIdx="3" presStyleCnt="4">
        <dgm:presLayoutVars>
          <dgm:bulletEnabled val="1"/>
        </dgm:presLayoutVars>
      </dgm:prSet>
      <dgm:spPr/>
    </dgm:pt>
    <dgm:pt modelId="{8F402A60-3FFF-47A9-90C7-70BC3C7CBBE8}" type="pres">
      <dgm:prSet presAssocID="{AF2CF7B9-38E6-46EE-B286-99A6E0A7D37E}" presName="invisiNode" presStyleLbl="node1" presStyleIdx="3" presStyleCnt="4"/>
      <dgm:spPr/>
    </dgm:pt>
    <dgm:pt modelId="{D38338D3-BFC5-4CF2-9C55-A3562245CE10}" type="pres">
      <dgm:prSet presAssocID="{AF2CF7B9-38E6-46EE-B286-99A6E0A7D37E}" presName="imagNode" presStyleLbl="fgImgPlace1" presStyleIdx="3" presStyleCnt="4"/>
      <dgm:spPr>
        <a:solidFill>
          <a:schemeClr val="accent6">
            <a:lumMod val="20000"/>
            <a:lumOff val="80000"/>
          </a:schemeClr>
        </a:solidFill>
      </dgm:spPr>
    </dgm:pt>
  </dgm:ptLst>
  <dgm:cxnLst>
    <dgm:cxn modelId="{25D11101-A5E3-41A6-9A1D-D323A1AB32D5}" type="presOf" srcId="{85CDAB8F-A838-401C-8800-E377891A9A40}" destId="{9A23FA67-5D9C-4A27-AA48-3DA0F5BEE755}" srcOrd="1" destOrd="0" presId="urn:microsoft.com/office/officeart/2005/8/layout/hList7"/>
    <dgm:cxn modelId="{ABA3F210-6176-4378-935E-368B7EF00F63}" type="presOf" srcId="{678C33E4-FF66-4BE4-8B9C-96479A8F28E7}" destId="{451F626E-3BD4-45B2-991C-C5BCC209C7CE}" srcOrd="0" destOrd="0" presId="urn:microsoft.com/office/officeart/2005/8/layout/hList7"/>
    <dgm:cxn modelId="{339F201B-CE18-4673-AAEA-64F4F02654E6}" type="presOf" srcId="{B30B1FB4-C2D5-4934-9EE0-5AE87EF2A300}" destId="{3BF3EA63-6BD7-42F5-B029-41A62299F510}" srcOrd="0" destOrd="0" presId="urn:microsoft.com/office/officeart/2005/8/layout/hList7"/>
    <dgm:cxn modelId="{5DF79C3F-C71D-49C8-9EB8-86AC64BC1D89}" type="presOf" srcId="{85CDAB8F-A838-401C-8800-E377891A9A40}" destId="{269B115B-CAA3-4568-9E8A-76F178D42AC2}" srcOrd="0" destOrd="0" presId="urn:microsoft.com/office/officeart/2005/8/layout/hList7"/>
    <dgm:cxn modelId="{1DBBEE45-C6DD-44C7-92BD-0529F78A436B}" type="presOf" srcId="{36282EB8-706D-4427-B770-5914ED1A7429}" destId="{E8D86D18-B7D8-4891-BAEF-781A7A1EF0E6}" srcOrd="0" destOrd="0" presId="urn:microsoft.com/office/officeart/2005/8/layout/hList7"/>
    <dgm:cxn modelId="{4257F065-E1C3-4E4A-B539-8E516F5170CA}" srcId="{0FB9B538-6551-4D3A-9D16-DDA09B6EB4D1}" destId="{36282EB8-706D-4427-B770-5914ED1A7429}" srcOrd="2" destOrd="0" parTransId="{3A2FF649-CBD7-47ED-A928-D978129AD0AB}" sibTransId="{678C33E4-FF66-4BE4-8B9C-96479A8F28E7}"/>
    <dgm:cxn modelId="{ADF04A68-2DF6-46BD-ABEA-B4BBD47D8706}" type="presOf" srcId="{AF2CF7B9-38E6-46EE-B286-99A6E0A7D37E}" destId="{70F1E07D-22FC-43B7-B73B-601560D8E8D2}" srcOrd="0" destOrd="0" presId="urn:microsoft.com/office/officeart/2005/8/layout/hList7"/>
    <dgm:cxn modelId="{8221E375-C0BB-47B1-AB3F-45CB6A1E11FF}" type="presOf" srcId="{D57E2159-7EF3-405C-9CE9-9830FE4BEDC9}" destId="{C7459F4B-6738-4EE3-B8BA-4597A362836C}" srcOrd="0" destOrd="0" presId="urn:microsoft.com/office/officeart/2005/8/layout/hList7"/>
    <dgm:cxn modelId="{873E417B-18AD-41FA-B35C-410072BE5EBD}" srcId="{0FB9B538-6551-4D3A-9D16-DDA09B6EB4D1}" destId="{85CDAB8F-A838-401C-8800-E377891A9A40}" srcOrd="1" destOrd="0" parTransId="{6BBD5856-BB4F-4432-98EB-47650C3CFA83}" sibTransId="{D57E2159-7EF3-405C-9CE9-9830FE4BEDC9}"/>
    <dgm:cxn modelId="{92D3B57B-1A01-45BA-BD37-C6917A2A3AF2}" type="presOf" srcId="{0FB9B538-6551-4D3A-9D16-DDA09B6EB4D1}" destId="{5BCAB05C-A80F-439A-B28C-1534469A4501}" srcOrd="0" destOrd="0" presId="urn:microsoft.com/office/officeart/2005/8/layout/hList7"/>
    <dgm:cxn modelId="{26AE2C80-8F74-41C7-B820-38706B648A62}" srcId="{0FB9B538-6551-4D3A-9D16-DDA09B6EB4D1}" destId="{E2D8BEBD-75E4-4DF9-94E2-9A0E0009393F}" srcOrd="0" destOrd="0" parTransId="{71CC3B81-C760-4AC6-A49A-70475F42132A}" sibTransId="{B30B1FB4-C2D5-4934-9EE0-5AE87EF2A300}"/>
    <dgm:cxn modelId="{C7E6A192-9CD1-49B0-8EB0-1EF06C3973FA}" type="presOf" srcId="{AF2CF7B9-38E6-46EE-B286-99A6E0A7D37E}" destId="{E964D708-84C9-403B-B023-7652F119FBA4}" srcOrd="1" destOrd="0" presId="urn:microsoft.com/office/officeart/2005/8/layout/hList7"/>
    <dgm:cxn modelId="{91AC689A-3682-4D67-9179-F8F328DAD562}" type="presOf" srcId="{E2D8BEBD-75E4-4DF9-94E2-9A0E0009393F}" destId="{824D1E91-90E2-46B5-AAC5-7DBAE8DD8001}" srcOrd="1" destOrd="0" presId="urn:microsoft.com/office/officeart/2005/8/layout/hList7"/>
    <dgm:cxn modelId="{61F910D1-6852-4388-A6E6-E63B230DB654}" type="presOf" srcId="{E2D8BEBD-75E4-4DF9-94E2-9A0E0009393F}" destId="{D34E8A07-D57C-4594-A128-301AE78469AF}" srcOrd="0" destOrd="0" presId="urn:microsoft.com/office/officeart/2005/8/layout/hList7"/>
    <dgm:cxn modelId="{DCD216D7-E205-45C0-A779-0C5CC6EEA0CA}" srcId="{0FB9B538-6551-4D3A-9D16-DDA09B6EB4D1}" destId="{AF2CF7B9-38E6-46EE-B286-99A6E0A7D37E}" srcOrd="3" destOrd="0" parTransId="{6AD5E1B0-3FFC-40F7-9B41-894E5BA1A250}" sibTransId="{063FC315-346F-447A-9E91-D864CEAAECA5}"/>
    <dgm:cxn modelId="{9D85D1E6-70EE-4A60-9E42-13A3B7B4DC48}" type="presOf" srcId="{36282EB8-706D-4427-B770-5914ED1A7429}" destId="{1FA10EA8-47BA-463E-A5E7-660EC15B2400}" srcOrd="1" destOrd="0" presId="urn:microsoft.com/office/officeart/2005/8/layout/hList7"/>
    <dgm:cxn modelId="{5B22AB38-B8D0-4FD6-B2A8-8812A2FB2ED4}" type="presParOf" srcId="{5BCAB05C-A80F-439A-B28C-1534469A4501}" destId="{E6BB6F6F-FF59-4A66-AC7D-9EEBC2AF5E8A}" srcOrd="0" destOrd="0" presId="urn:microsoft.com/office/officeart/2005/8/layout/hList7"/>
    <dgm:cxn modelId="{83D8DB7A-4185-452A-8FC1-895507A2A0D9}" type="presParOf" srcId="{5BCAB05C-A80F-439A-B28C-1534469A4501}" destId="{A74D3FCB-5967-4766-BA60-E5E43A486DF6}" srcOrd="1" destOrd="0" presId="urn:microsoft.com/office/officeart/2005/8/layout/hList7"/>
    <dgm:cxn modelId="{5776BC1B-AC16-43FC-AF4C-E2361DCC32DF}" type="presParOf" srcId="{A74D3FCB-5967-4766-BA60-E5E43A486DF6}" destId="{87741F88-B6BD-4989-957C-A5255B768E13}" srcOrd="0" destOrd="0" presId="urn:microsoft.com/office/officeart/2005/8/layout/hList7"/>
    <dgm:cxn modelId="{2E08B2F3-5E99-4E9F-8A88-45FFC38DE0BA}" type="presParOf" srcId="{87741F88-B6BD-4989-957C-A5255B768E13}" destId="{D34E8A07-D57C-4594-A128-301AE78469AF}" srcOrd="0" destOrd="0" presId="urn:microsoft.com/office/officeart/2005/8/layout/hList7"/>
    <dgm:cxn modelId="{E6C54DAD-4AB1-4316-A7D0-F70A8F4AF557}" type="presParOf" srcId="{87741F88-B6BD-4989-957C-A5255B768E13}" destId="{824D1E91-90E2-46B5-AAC5-7DBAE8DD8001}" srcOrd="1" destOrd="0" presId="urn:microsoft.com/office/officeart/2005/8/layout/hList7"/>
    <dgm:cxn modelId="{7A62CBA4-61D7-4717-AD8E-08F0AC7CDB32}" type="presParOf" srcId="{87741F88-B6BD-4989-957C-A5255B768E13}" destId="{4AA3CD75-275B-47A4-8929-BCA12D309416}" srcOrd="2" destOrd="0" presId="urn:microsoft.com/office/officeart/2005/8/layout/hList7"/>
    <dgm:cxn modelId="{DDDC7088-728E-49CA-9240-5F82BDC32E4B}" type="presParOf" srcId="{87741F88-B6BD-4989-957C-A5255B768E13}" destId="{AD301043-15B7-451E-A459-B64E9BEA2DA5}" srcOrd="3" destOrd="0" presId="urn:microsoft.com/office/officeart/2005/8/layout/hList7"/>
    <dgm:cxn modelId="{C5756683-D3E0-40AD-A8B4-92CE1C0765D0}" type="presParOf" srcId="{A74D3FCB-5967-4766-BA60-E5E43A486DF6}" destId="{3BF3EA63-6BD7-42F5-B029-41A62299F510}" srcOrd="1" destOrd="0" presId="urn:microsoft.com/office/officeart/2005/8/layout/hList7"/>
    <dgm:cxn modelId="{B190493D-BCD0-4DB7-826C-BB9838360B8A}" type="presParOf" srcId="{A74D3FCB-5967-4766-BA60-E5E43A486DF6}" destId="{E6C80153-17F5-42FC-A9A9-70FDE61DC120}" srcOrd="2" destOrd="0" presId="urn:microsoft.com/office/officeart/2005/8/layout/hList7"/>
    <dgm:cxn modelId="{22D63A76-48C6-4D2D-B6C1-B90FDEFD961B}" type="presParOf" srcId="{E6C80153-17F5-42FC-A9A9-70FDE61DC120}" destId="{269B115B-CAA3-4568-9E8A-76F178D42AC2}" srcOrd="0" destOrd="0" presId="urn:microsoft.com/office/officeart/2005/8/layout/hList7"/>
    <dgm:cxn modelId="{3F690F20-AB7F-4C6B-B303-4CEC7150C4DB}" type="presParOf" srcId="{E6C80153-17F5-42FC-A9A9-70FDE61DC120}" destId="{9A23FA67-5D9C-4A27-AA48-3DA0F5BEE755}" srcOrd="1" destOrd="0" presId="urn:microsoft.com/office/officeart/2005/8/layout/hList7"/>
    <dgm:cxn modelId="{9CC1F861-CA58-43AF-8309-487B534C8281}" type="presParOf" srcId="{E6C80153-17F5-42FC-A9A9-70FDE61DC120}" destId="{30186CB7-A60D-4D88-A266-B823743478C2}" srcOrd="2" destOrd="0" presId="urn:microsoft.com/office/officeart/2005/8/layout/hList7"/>
    <dgm:cxn modelId="{D114C5D3-80A3-43C3-B181-69C474DAE32D}" type="presParOf" srcId="{E6C80153-17F5-42FC-A9A9-70FDE61DC120}" destId="{C6D2D506-017A-42E0-96ED-040B827BB679}" srcOrd="3" destOrd="0" presId="urn:microsoft.com/office/officeart/2005/8/layout/hList7"/>
    <dgm:cxn modelId="{4EE51B33-257B-4D76-838B-AFE2D976A534}" type="presParOf" srcId="{A74D3FCB-5967-4766-BA60-E5E43A486DF6}" destId="{C7459F4B-6738-4EE3-B8BA-4597A362836C}" srcOrd="3" destOrd="0" presId="urn:microsoft.com/office/officeart/2005/8/layout/hList7"/>
    <dgm:cxn modelId="{54F67F44-A2DA-4825-BD4F-F96643F731F1}" type="presParOf" srcId="{A74D3FCB-5967-4766-BA60-E5E43A486DF6}" destId="{EC9DC290-D7B0-4211-BC54-FFDC1D4F239B}" srcOrd="4" destOrd="0" presId="urn:microsoft.com/office/officeart/2005/8/layout/hList7"/>
    <dgm:cxn modelId="{B4B3D5B4-7700-4F8B-9448-DFE151890569}" type="presParOf" srcId="{EC9DC290-D7B0-4211-BC54-FFDC1D4F239B}" destId="{E8D86D18-B7D8-4891-BAEF-781A7A1EF0E6}" srcOrd="0" destOrd="0" presId="urn:microsoft.com/office/officeart/2005/8/layout/hList7"/>
    <dgm:cxn modelId="{DF27D15E-60E2-4B55-9D4F-98B907BD9DB1}" type="presParOf" srcId="{EC9DC290-D7B0-4211-BC54-FFDC1D4F239B}" destId="{1FA10EA8-47BA-463E-A5E7-660EC15B2400}" srcOrd="1" destOrd="0" presId="urn:microsoft.com/office/officeart/2005/8/layout/hList7"/>
    <dgm:cxn modelId="{FE1E1171-8A4F-4A6C-A894-B3278399DB39}" type="presParOf" srcId="{EC9DC290-D7B0-4211-BC54-FFDC1D4F239B}" destId="{546E47FC-D3FD-4B2A-A785-BF89A577FE4F}" srcOrd="2" destOrd="0" presId="urn:microsoft.com/office/officeart/2005/8/layout/hList7"/>
    <dgm:cxn modelId="{322F3751-7866-4D01-91C6-9CA401688A03}" type="presParOf" srcId="{EC9DC290-D7B0-4211-BC54-FFDC1D4F239B}" destId="{18D09D9D-F344-4452-AECC-E9546ADD8224}" srcOrd="3" destOrd="0" presId="urn:microsoft.com/office/officeart/2005/8/layout/hList7"/>
    <dgm:cxn modelId="{516E1F37-B936-4FBD-A136-647805428E72}" type="presParOf" srcId="{A74D3FCB-5967-4766-BA60-E5E43A486DF6}" destId="{451F626E-3BD4-45B2-991C-C5BCC209C7CE}" srcOrd="5" destOrd="0" presId="urn:microsoft.com/office/officeart/2005/8/layout/hList7"/>
    <dgm:cxn modelId="{4528FCED-2E09-44C3-AE10-D9DE276EBC73}" type="presParOf" srcId="{A74D3FCB-5967-4766-BA60-E5E43A486DF6}" destId="{141C0816-6931-488B-AF10-C0A3FB7ADBBF}" srcOrd="6" destOrd="0" presId="urn:microsoft.com/office/officeart/2005/8/layout/hList7"/>
    <dgm:cxn modelId="{102A6D66-FA4E-4EDD-B6AC-866B812CF3DB}" type="presParOf" srcId="{141C0816-6931-488B-AF10-C0A3FB7ADBBF}" destId="{70F1E07D-22FC-43B7-B73B-601560D8E8D2}" srcOrd="0" destOrd="0" presId="urn:microsoft.com/office/officeart/2005/8/layout/hList7"/>
    <dgm:cxn modelId="{47764653-0D62-4522-ADE2-F7D70B2E1ED6}" type="presParOf" srcId="{141C0816-6931-488B-AF10-C0A3FB7ADBBF}" destId="{E964D708-84C9-403B-B023-7652F119FBA4}" srcOrd="1" destOrd="0" presId="urn:microsoft.com/office/officeart/2005/8/layout/hList7"/>
    <dgm:cxn modelId="{EE52041B-1BFD-41AF-83E1-FE06E078C3F7}" type="presParOf" srcId="{141C0816-6931-488B-AF10-C0A3FB7ADBBF}" destId="{8F402A60-3FFF-47A9-90C7-70BC3C7CBBE8}" srcOrd="2" destOrd="0" presId="urn:microsoft.com/office/officeart/2005/8/layout/hList7"/>
    <dgm:cxn modelId="{1D66CA5A-353C-48E2-BAB1-C591D976E9B5}" type="presParOf" srcId="{141C0816-6931-488B-AF10-C0A3FB7ADBBF}" destId="{D38338D3-BFC5-4CF2-9C55-A3562245CE1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5EA24-E3B8-4DB7-B417-9CE40BC0213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PK"/>
        </a:p>
      </dgm:t>
    </dgm:pt>
    <dgm:pt modelId="{EA07DB6E-9499-4B5D-BB9C-FEA1452A2C23}">
      <dgm:prSet phldrT="[Text]" phldr="0" custT="1"/>
      <dgm:spPr>
        <a:solidFill>
          <a:schemeClr val="bg1"/>
        </a:solidFill>
        <a:ln w="28575">
          <a:solidFill>
            <a:schemeClr val="accent6">
              <a:lumMod val="50000"/>
            </a:schemeClr>
          </a:solidFill>
        </a:ln>
      </dgm:spPr>
      <dgm:t>
        <a:bodyPr/>
        <a:lstStyle/>
        <a:p>
          <a:r>
            <a:rPr lang="en-US" sz="2000" b="0" dirty="0">
              <a:solidFill>
                <a:schemeClr val="tx1"/>
              </a:solidFill>
              <a:latin typeface="Gill Sans MT" panose="020B0502020104020203" pitchFamily="34" charset="0"/>
            </a:rPr>
            <a:t>347</a:t>
          </a:r>
          <a:r>
            <a:rPr lang="en-US" sz="2000" b="0" baseline="30000" dirty="0">
              <a:solidFill>
                <a:schemeClr val="tx1"/>
              </a:solidFill>
              <a:latin typeface="Gill Sans MT" panose="020B0502020104020203" pitchFamily="34" charset="0"/>
            </a:rPr>
            <a:t>th</a:t>
          </a:r>
          <a:r>
            <a:rPr lang="en-US" sz="2000" b="0" dirty="0">
              <a:solidFill>
                <a:schemeClr val="tx1"/>
              </a:solidFill>
              <a:latin typeface="Gill Sans MT" panose="020B0502020104020203" pitchFamily="34" charset="0"/>
            </a:rPr>
            <a:t> Board of Directors' Meeting 30 July 2026 For Approving Annual Audited Financial Statements</a:t>
          </a:r>
          <a:endParaRPr lang="en-PK" sz="2000" b="0" dirty="0">
            <a:solidFill>
              <a:schemeClr val="tx1"/>
            </a:solidFill>
            <a:latin typeface="Gill Sans MT" panose="020B0502020104020203" pitchFamily="34" charset="0"/>
          </a:endParaRPr>
        </a:p>
      </dgm:t>
    </dgm:pt>
    <dgm:pt modelId="{5391BD38-2F16-4B2E-B066-A60B9E2937E4}" type="parTrans" cxnId="{17DA3FC1-988E-4628-925E-68D558516D27}">
      <dgm:prSet/>
      <dgm:spPr/>
      <dgm:t>
        <a:bodyPr/>
        <a:lstStyle/>
        <a:p>
          <a:endParaRPr lang="en-PK" sz="2400"/>
        </a:p>
      </dgm:t>
    </dgm:pt>
    <dgm:pt modelId="{F3691531-A6C0-4FFF-AEBD-7C58B2B7AFF3}" type="sibTrans" cxnId="{17DA3FC1-988E-4628-925E-68D558516D27}">
      <dgm:prSet/>
      <dgm:spPr/>
      <dgm:t>
        <a:bodyPr/>
        <a:lstStyle/>
        <a:p>
          <a:endParaRPr lang="en-PK" sz="2400"/>
        </a:p>
      </dgm:t>
    </dgm:pt>
    <dgm:pt modelId="{E6B1003E-E852-4108-B7B1-A6E4776402E9}">
      <dgm:prSet phldrT="[Text]" custT="1"/>
      <dgm:spPr>
        <a:solidFill>
          <a:schemeClr val="bg1"/>
        </a:solidFill>
        <a:ln w="28575">
          <a:solidFill>
            <a:schemeClr val="accent6">
              <a:lumMod val="50000"/>
            </a:schemeClr>
          </a:solidFill>
        </a:ln>
      </dgm:spPr>
      <dgm:t>
        <a:bodyPr/>
        <a:lstStyle/>
        <a:p>
          <a:r>
            <a:rPr lang="en-US" sz="2000" b="0" dirty="0">
              <a:solidFill>
                <a:schemeClr val="tx1"/>
              </a:solidFill>
              <a:latin typeface="Gill Sans MT" panose="020B0502020104020203" pitchFamily="34" charset="0"/>
            </a:rPr>
            <a:t>348</a:t>
          </a:r>
          <a:r>
            <a:rPr lang="en-US" sz="2000" b="0" baseline="30000" dirty="0">
              <a:solidFill>
                <a:schemeClr val="tx1"/>
              </a:solidFill>
              <a:latin typeface="Gill Sans MT" panose="020B0502020104020203" pitchFamily="34" charset="0"/>
            </a:rPr>
            <a:t>th</a:t>
          </a:r>
          <a:r>
            <a:rPr lang="en-US" sz="2000" b="0" dirty="0">
              <a:solidFill>
                <a:schemeClr val="tx1"/>
              </a:solidFill>
              <a:latin typeface="Gill Sans MT" panose="020B0502020104020203" pitchFamily="34" charset="0"/>
            </a:rPr>
            <a:t> Board of Directors' Meeting 11 September 2026 for other than financials</a:t>
          </a:r>
          <a:endParaRPr lang="en-PK" sz="2000" b="0" dirty="0">
            <a:solidFill>
              <a:schemeClr val="tx1"/>
            </a:solidFill>
            <a:latin typeface="Gill Sans MT" panose="020B0502020104020203" pitchFamily="34" charset="0"/>
          </a:endParaRPr>
        </a:p>
      </dgm:t>
    </dgm:pt>
    <dgm:pt modelId="{E14A2B14-9326-44D9-B546-C865B6D900CC}" type="parTrans" cxnId="{457F7113-FB2E-458E-AB40-1DF4C09D968D}">
      <dgm:prSet/>
      <dgm:spPr/>
      <dgm:t>
        <a:bodyPr/>
        <a:lstStyle/>
        <a:p>
          <a:endParaRPr lang="en-PK" sz="2400"/>
        </a:p>
      </dgm:t>
    </dgm:pt>
    <dgm:pt modelId="{4F56021D-8864-4012-A6AA-E5F5C89B79AC}" type="sibTrans" cxnId="{457F7113-FB2E-458E-AB40-1DF4C09D968D}">
      <dgm:prSet/>
      <dgm:spPr/>
      <dgm:t>
        <a:bodyPr/>
        <a:lstStyle/>
        <a:p>
          <a:endParaRPr lang="en-PK" sz="2400"/>
        </a:p>
      </dgm:t>
    </dgm:pt>
    <dgm:pt modelId="{493AF4D5-AF33-4047-95B3-05CC2C9391C4}">
      <dgm:prSet phldrT="[Text]" custT="1"/>
      <dgm:spPr>
        <a:solidFill>
          <a:schemeClr val="bg1"/>
        </a:solidFill>
        <a:ln w="28575">
          <a:solidFill>
            <a:schemeClr val="accent6">
              <a:lumMod val="50000"/>
            </a:schemeClr>
          </a:solidFill>
        </a:ln>
      </dgm:spPr>
      <dgm:t>
        <a:bodyPr/>
        <a:lstStyle/>
        <a:p>
          <a:r>
            <a:rPr lang="en-US" sz="2000" b="0" dirty="0">
              <a:solidFill>
                <a:schemeClr val="tx1"/>
              </a:solidFill>
              <a:latin typeface="Gill Sans MT" panose="020B0502020104020203" pitchFamily="34" charset="0"/>
            </a:rPr>
            <a:t>60</a:t>
          </a:r>
          <a:r>
            <a:rPr lang="en-US" sz="2000" b="0" baseline="30000" dirty="0">
              <a:solidFill>
                <a:schemeClr val="tx1"/>
              </a:solidFill>
              <a:latin typeface="Gill Sans MT" panose="020B0502020104020203" pitchFamily="34" charset="0"/>
            </a:rPr>
            <a:t>th</a:t>
          </a:r>
          <a:r>
            <a:rPr lang="en-US" sz="2000" b="0" dirty="0">
              <a:solidFill>
                <a:schemeClr val="tx1"/>
              </a:solidFill>
              <a:latin typeface="Gill Sans MT" panose="020B0502020104020203" pitchFamily="34" charset="0"/>
            </a:rPr>
            <a:t> Annual General Meeting 26 September 2026 for Approving Annual Audited Financial Statements</a:t>
          </a:r>
          <a:endParaRPr lang="en-PK" sz="2000" b="0" dirty="0">
            <a:solidFill>
              <a:schemeClr val="tx1"/>
            </a:solidFill>
            <a:latin typeface="Gill Sans MT" panose="020B0502020104020203" pitchFamily="34" charset="0"/>
          </a:endParaRPr>
        </a:p>
      </dgm:t>
    </dgm:pt>
    <dgm:pt modelId="{1683FAAF-9DC2-4A2E-9425-3577B7B543FE}" type="parTrans" cxnId="{BEC1CDEF-5666-43D5-B890-93FF7C0A9817}">
      <dgm:prSet/>
      <dgm:spPr/>
      <dgm:t>
        <a:bodyPr/>
        <a:lstStyle/>
        <a:p>
          <a:endParaRPr lang="en-PK" sz="2400"/>
        </a:p>
      </dgm:t>
    </dgm:pt>
    <dgm:pt modelId="{90D2E791-C31F-4F2F-BF46-C065DC1739B6}" type="sibTrans" cxnId="{BEC1CDEF-5666-43D5-B890-93FF7C0A9817}">
      <dgm:prSet/>
      <dgm:spPr/>
      <dgm:t>
        <a:bodyPr/>
        <a:lstStyle/>
        <a:p>
          <a:endParaRPr lang="en-PK" sz="2400"/>
        </a:p>
      </dgm:t>
    </dgm:pt>
    <dgm:pt modelId="{ED928BA6-13C5-430E-9D75-19DA223A87E2}">
      <dgm:prSet custT="1"/>
      <dgm:spPr>
        <a:solidFill>
          <a:schemeClr val="bg1"/>
        </a:solidFill>
        <a:ln w="28575" cmpd="thinThick">
          <a:solidFill>
            <a:schemeClr val="accent6">
              <a:lumMod val="50000"/>
            </a:schemeClr>
          </a:solidFill>
        </a:ln>
      </dgm:spPr>
      <dgm:t>
        <a:bodyPr/>
        <a:lstStyle/>
        <a:p>
          <a:r>
            <a:rPr lang="en-US" sz="2000" b="0" dirty="0">
              <a:solidFill>
                <a:schemeClr val="tx1"/>
              </a:solidFill>
              <a:latin typeface="Gill Sans MT" panose="020B0502020104020203" pitchFamily="34" charset="0"/>
            </a:rPr>
            <a:t>351</a:t>
          </a:r>
          <a:r>
            <a:rPr lang="en-US" sz="2000" b="0" baseline="30000" dirty="0">
              <a:solidFill>
                <a:schemeClr val="tx1"/>
              </a:solidFill>
              <a:latin typeface="Gill Sans MT" panose="020B0502020104020203" pitchFamily="34" charset="0"/>
            </a:rPr>
            <a:t>st</a:t>
          </a:r>
          <a:r>
            <a:rPr lang="en-US" sz="2000" b="0" dirty="0">
              <a:solidFill>
                <a:schemeClr val="tx1"/>
              </a:solidFill>
              <a:latin typeface="Gill Sans MT" panose="020B0502020104020203" pitchFamily="34" charset="0"/>
            </a:rPr>
            <a:t> Board of Directors' Meeting 25 March 2026 for other than financials</a:t>
          </a:r>
          <a:endParaRPr lang="en-PK" sz="2000" b="0" dirty="0">
            <a:solidFill>
              <a:schemeClr val="tx1"/>
            </a:solidFill>
            <a:latin typeface="Gill Sans MT" panose="020B0502020104020203" pitchFamily="34" charset="0"/>
          </a:endParaRPr>
        </a:p>
      </dgm:t>
    </dgm:pt>
    <dgm:pt modelId="{78481AD0-3F5D-4FE0-BB20-211CB82B109F}" type="parTrans" cxnId="{38803E28-759E-4C90-97FA-7B49D471A9E7}">
      <dgm:prSet/>
      <dgm:spPr/>
      <dgm:t>
        <a:bodyPr/>
        <a:lstStyle/>
        <a:p>
          <a:endParaRPr lang="en-PK" sz="2400"/>
        </a:p>
      </dgm:t>
    </dgm:pt>
    <dgm:pt modelId="{EC1F896C-5B38-40F5-B3EC-2426BEAFBA3A}" type="sibTrans" cxnId="{38803E28-759E-4C90-97FA-7B49D471A9E7}">
      <dgm:prSet/>
      <dgm:spPr/>
      <dgm:t>
        <a:bodyPr/>
        <a:lstStyle/>
        <a:p>
          <a:endParaRPr lang="en-PK" sz="2400"/>
        </a:p>
      </dgm:t>
    </dgm:pt>
    <dgm:pt modelId="{9B6A36C7-8D28-4FF2-BEA4-35A2F2FF4326}">
      <dgm:prSet custT="1"/>
      <dgm:spPr>
        <a:solidFill>
          <a:schemeClr val="bg1"/>
        </a:solidFill>
        <a:ln w="28575">
          <a:solidFill>
            <a:schemeClr val="accent6">
              <a:lumMod val="50000"/>
            </a:schemeClr>
          </a:solidFill>
        </a:ln>
      </dgm:spPr>
      <dgm:t>
        <a:bodyPr/>
        <a:lstStyle/>
        <a:p>
          <a:r>
            <a:rPr lang="en-US" sz="2000" b="0" dirty="0">
              <a:solidFill>
                <a:schemeClr val="tx1"/>
              </a:solidFill>
              <a:latin typeface="Gill Sans MT" panose="020B0502020104020203" pitchFamily="34" charset="0"/>
            </a:rPr>
            <a:t>350</a:t>
          </a:r>
          <a:r>
            <a:rPr lang="en-US" sz="2000" b="0" baseline="30000" dirty="0">
              <a:solidFill>
                <a:schemeClr val="tx1"/>
              </a:solidFill>
              <a:latin typeface="Gill Sans MT" panose="020B0502020104020203" pitchFamily="34" charset="0"/>
            </a:rPr>
            <a:t>th</a:t>
          </a:r>
          <a:r>
            <a:rPr lang="en-US" sz="2000" b="0" dirty="0">
              <a:solidFill>
                <a:schemeClr val="tx1"/>
              </a:solidFill>
              <a:latin typeface="Gill Sans MT" panose="020B0502020104020203" pitchFamily="34" charset="0"/>
            </a:rPr>
            <a:t> Board of Directors' Meeting 29 January 2026 For Approving Q-2 Un-Audited Financial Statements</a:t>
          </a:r>
          <a:endParaRPr lang="en-PK" sz="2000" b="0" dirty="0">
            <a:solidFill>
              <a:schemeClr val="tx1"/>
            </a:solidFill>
            <a:latin typeface="Gill Sans MT" panose="020B0502020104020203" pitchFamily="34" charset="0"/>
          </a:endParaRPr>
        </a:p>
      </dgm:t>
    </dgm:pt>
    <dgm:pt modelId="{2FA9F5DC-6515-4710-A8FC-13A8DBC15425}" type="parTrans" cxnId="{1308445B-3CBB-43C6-8C7A-AF17F5A74DB5}">
      <dgm:prSet/>
      <dgm:spPr/>
      <dgm:t>
        <a:bodyPr/>
        <a:lstStyle/>
        <a:p>
          <a:endParaRPr lang="en-PK" sz="2400"/>
        </a:p>
      </dgm:t>
    </dgm:pt>
    <dgm:pt modelId="{665685D4-64E3-44C5-AA5F-DCD257501CCD}" type="sibTrans" cxnId="{1308445B-3CBB-43C6-8C7A-AF17F5A74DB5}">
      <dgm:prSet/>
      <dgm:spPr/>
      <dgm:t>
        <a:bodyPr/>
        <a:lstStyle/>
        <a:p>
          <a:endParaRPr lang="en-PK" sz="2400"/>
        </a:p>
      </dgm:t>
    </dgm:pt>
    <dgm:pt modelId="{44ACBC89-3A38-4054-91AA-50717846442A}">
      <dgm:prSet custT="1"/>
      <dgm:spPr>
        <a:solidFill>
          <a:schemeClr val="bg1"/>
        </a:solidFill>
        <a:ln w="28575">
          <a:solidFill>
            <a:schemeClr val="accent6">
              <a:lumMod val="50000"/>
            </a:schemeClr>
          </a:solidFill>
        </a:ln>
      </dgm:spPr>
      <dgm:t>
        <a:bodyPr/>
        <a:lstStyle/>
        <a:p>
          <a:r>
            <a:rPr lang="en-US" sz="2000" b="0" dirty="0">
              <a:solidFill>
                <a:schemeClr val="tx1"/>
              </a:solidFill>
              <a:latin typeface="Gill Sans MT" panose="020B0502020104020203" pitchFamily="34" charset="0"/>
            </a:rPr>
            <a:t>349</a:t>
          </a:r>
          <a:r>
            <a:rPr lang="en-US" sz="2000" b="0" baseline="30000" dirty="0">
              <a:solidFill>
                <a:schemeClr val="tx1"/>
              </a:solidFill>
              <a:latin typeface="Gill Sans MT" panose="020B0502020104020203" pitchFamily="34" charset="0"/>
            </a:rPr>
            <a:t>th</a:t>
          </a:r>
          <a:r>
            <a:rPr lang="en-US" sz="2000" b="0" dirty="0">
              <a:solidFill>
                <a:schemeClr val="tx1"/>
              </a:solidFill>
              <a:latin typeface="Gill Sans MT" panose="020B0502020104020203" pitchFamily="34" charset="0"/>
            </a:rPr>
            <a:t> Board of Directors' Meeting 29 October2026 For Approving Q-1 Un-Audited Financial Statements</a:t>
          </a:r>
          <a:endParaRPr lang="en-PK" sz="2000" b="0" dirty="0">
            <a:solidFill>
              <a:schemeClr val="tx1"/>
            </a:solidFill>
            <a:latin typeface="Gill Sans MT" panose="020B0502020104020203" pitchFamily="34" charset="0"/>
          </a:endParaRPr>
        </a:p>
      </dgm:t>
    </dgm:pt>
    <dgm:pt modelId="{C748C713-9B34-4E29-9308-272018AAAE83}" type="parTrans" cxnId="{EF59AA2C-B0A4-47CB-A6A1-C3CBA9A36143}">
      <dgm:prSet/>
      <dgm:spPr/>
      <dgm:t>
        <a:bodyPr/>
        <a:lstStyle/>
        <a:p>
          <a:endParaRPr lang="en-PK" sz="2400"/>
        </a:p>
      </dgm:t>
    </dgm:pt>
    <dgm:pt modelId="{BEC0213C-2F58-4D42-9BE3-2F9A8590623E}" type="sibTrans" cxnId="{EF59AA2C-B0A4-47CB-A6A1-C3CBA9A36143}">
      <dgm:prSet/>
      <dgm:spPr/>
      <dgm:t>
        <a:bodyPr/>
        <a:lstStyle/>
        <a:p>
          <a:endParaRPr lang="en-PK" sz="2400"/>
        </a:p>
      </dgm:t>
    </dgm:pt>
    <dgm:pt modelId="{05CE3DB8-22E2-4A7E-904C-35557781464C}" type="pres">
      <dgm:prSet presAssocID="{27C5EA24-E3B8-4DB7-B417-9CE40BC02137}" presName="diagram" presStyleCnt="0">
        <dgm:presLayoutVars>
          <dgm:dir/>
          <dgm:resizeHandles val="exact"/>
        </dgm:presLayoutVars>
      </dgm:prSet>
      <dgm:spPr/>
    </dgm:pt>
    <dgm:pt modelId="{3F87A2E8-E57A-4A34-A39B-3C715211FF70}" type="pres">
      <dgm:prSet presAssocID="{EA07DB6E-9499-4B5D-BB9C-FEA1452A2C23}" presName="node" presStyleLbl="node1" presStyleIdx="0" presStyleCnt="6">
        <dgm:presLayoutVars>
          <dgm:bulletEnabled val="1"/>
        </dgm:presLayoutVars>
      </dgm:prSet>
      <dgm:spPr/>
    </dgm:pt>
    <dgm:pt modelId="{64566015-7B82-4EC6-86FC-F4DEEFAE79E3}" type="pres">
      <dgm:prSet presAssocID="{F3691531-A6C0-4FFF-AEBD-7C58B2B7AFF3}" presName="sibTrans" presStyleCnt="0"/>
      <dgm:spPr/>
    </dgm:pt>
    <dgm:pt modelId="{EDDCC63A-B8AB-4992-A4CA-B11A95CD0DED}" type="pres">
      <dgm:prSet presAssocID="{E6B1003E-E852-4108-B7B1-A6E4776402E9}" presName="node" presStyleLbl="node1" presStyleIdx="1" presStyleCnt="6">
        <dgm:presLayoutVars>
          <dgm:bulletEnabled val="1"/>
        </dgm:presLayoutVars>
      </dgm:prSet>
      <dgm:spPr/>
    </dgm:pt>
    <dgm:pt modelId="{6BCD8C15-7BE2-4348-A04A-1F8A7581FC36}" type="pres">
      <dgm:prSet presAssocID="{4F56021D-8864-4012-A6AA-E5F5C89B79AC}" presName="sibTrans" presStyleCnt="0"/>
      <dgm:spPr/>
    </dgm:pt>
    <dgm:pt modelId="{112EC642-D4DE-409D-B9EF-D9F01254AF46}" type="pres">
      <dgm:prSet presAssocID="{493AF4D5-AF33-4047-95B3-05CC2C9391C4}" presName="node" presStyleLbl="node1" presStyleIdx="2" presStyleCnt="6">
        <dgm:presLayoutVars>
          <dgm:bulletEnabled val="1"/>
        </dgm:presLayoutVars>
      </dgm:prSet>
      <dgm:spPr/>
    </dgm:pt>
    <dgm:pt modelId="{E24AF177-976F-4BAC-9914-C41976AC7483}" type="pres">
      <dgm:prSet presAssocID="{90D2E791-C31F-4F2F-BF46-C065DC1739B6}" presName="sibTrans" presStyleCnt="0"/>
      <dgm:spPr/>
    </dgm:pt>
    <dgm:pt modelId="{6792BAE7-908A-47C0-8D15-B8D9C3191546}" type="pres">
      <dgm:prSet presAssocID="{44ACBC89-3A38-4054-91AA-50717846442A}" presName="node" presStyleLbl="node1" presStyleIdx="3" presStyleCnt="6">
        <dgm:presLayoutVars>
          <dgm:bulletEnabled val="1"/>
        </dgm:presLayoutVars>
      </dgm:prSet>
      <dgm:spPr/>
    </dgm:pt>
    <dgm:pt modelId="{7C76A58A-C8B1-47AF-9D4B-4A9B3CC8B711}" type="pres">
      <dgm:prSet presAssocID="{BEC0213C-2F58-4D42-9BE3-2F9A8590623E}" presName="sibTrans" presStyleCnt="0"/>
      <dgm:spPr/>
    </dgm:pt>
    <dgm:pt modelId="{CBC1F9FE-86D6-4E01-9127-37047C2E9222}" type="pres">
      <dgm:prSet presAssocID="{9B6A36C7-8D28-4FF2-BEA4-35A2F2FF4326}" presName="node" presStyleLbl="node1" presStyleIdx="4" presStyleCnt="6">
        <dgm:presLayoutVars>
          <dgm:bulletEnabled val="1"/>
        </dgm:presLayoutVars>
      </dgm:prSet>
      <dgm:spPr/>
    </dgm:pt>
    <dgm:pt modelId="{197D8386-0FAD-4754-843A-7F23EE7A3826}" type="pres">
      <dgm:prSet presAssocID="{665685D4-64E3-44C5-AA5F-DCD257501CCD}" presName="sibTrans" presStyleCnt="0"/>
      <dgm:spPr/>
    </dgm:pt>
    <dgm:pt modelId="{3DDFDE0F-0E58-46E3-8FFF-E31A19B79E78}" type="pres">
      <dgm:prSet presAssocID="{ED928BA6-13C5-430E-9D75-19DA223A87E2}" presName="node" presStyleLbl="node1" presStyleIdx="5" presStyleCnt="6">
        <dgm:presLayoutVars>
          <dgm:bulletEnabled val="1"/>
        </dgm:presLayoutVars>
      </dgm:prSet>
      <dgm:spPr/>
    </dgm:pt>
  </dgm:ptLst>
  <dgm:cxnLst>
    <dgm:cxn modelId="{457F7113-FB2E-458E-AB40-1DF4C09D968D}" srcId="{27C5EA24-E3B8-4DB7-B417-9CE40BC02137}" destId="{E6B1003E-E852-4108-B7B1-A6E4776402E9}" srcOrd="1" destOrd="0" parTransId="{E14A2B14-9326-44D9-B546-C865B6D900CC}" sibTransId="{4F56021D-8864-4012-A6AA-E5F5C89B79AC}"/>
    <dgm:cxn modelId="{38803E28-759E-4C90-97FA-7B49D471A9E7}" srcId="{27C5EA24-E3B8-4DB7-B417-9CE40BC02137}" destId="{ED928BA6-13C5-430E-9D75-19DA223A87E2}" srcOrd="5" destOrd="0" parTransId="{78481AD0-3F5D-4FE0-BB20-211CB82B109F}" sibTransId="{EC1F896C-5B38-40F5-B3EC-2426BEAFBA3A}"/>
    <dgm:cxn modelId="{EF59AA2C-B0A4-47CB-A6A1-C3CBA9A36143}" srcId="{27C5EA24-E3B8-4DB7-B417-9CE40BC02137}" destId="{44ACBC89-3A38-4054-91AA-50717846442A}" srcOrd="3" destOrd="0" parTransId="{C748C713-9B34-4E29-9308-272018AAAE83}" sibTransId="{BEC0213C-2F58-4D42-9BE3-2F9A8590623E}"/>
    <dgm:cxn modelId="{1308445B-3CBB-43C6-8C7A-AF17F5A74DB5}" srcId="{27C5EA24-E3B8-4DB7-B417-9CE40BC02137}" destId="{9B6A36C7-8D28-4FF2-BEA4-35A2F2FF4326}" srcOrd="4" destOrd="0" parTransId="{2FA9F5DC-6515-4710-A8FC-13A8DBC15425}" sibTransId="{665685D4-64E3-44C5-AA5F-DCD257501CCD}"/>
    <dgm:cxn modelId="{E43C4442-D7FC-42EF-8BA4-8E7F64DD1745}" type="presOf" srcId="{ED928BA6-13C5-430E-9D75-19DA223A87E2}" destId="{3DDFDE0F-0E58-46E3-8FFF-E31A19B79E78}" srcOrd="0" destOrd="0" presId="urn:microsoft.com/office/officeart/2005/8/layout/default"/>
    <dgm:cxn modelId="{4930C96C-85A1-418E-8907-8EC90A3617B4}" type="presOf" srcId="{493AF4D5-AF33-4047-95B3-05CC2C9391C4}" destId="{112EC642-D4DE-409D-B9EF-D9F01254AF46}" srcOrd="0" destOrd="0" presId="urn:microsoft.com/office/officeart/2005/8/layout/default"/>
    <dgm:cxn modelId="{F617B0A4-7A8A-4AE5-A8B8-EAB50150A151}" type="presOf" srcId="{9B6A36C7-8D28-4FF2-BEA4-35A2F2FF4326}" destId="{CBC1F9FE-86D6-4E01-9127-37047C2E9222}" srcOrd="0" destOrd="0" presId="urn:microsoft.com/office/officeart/2005/8/layout/default"/>
    <dgm:cxn modelId="{17DA3FC1-988E-4628-925E-68D558516D27}" srcId="{27C5EA24-E3B8-4DB7-B417-9CE40BC02137}" destId="{EA07DB6E-9499-4B5D-BB9C-FEA1452A2C23}" srcOrd="0" destOrd="0" parTransId="{5391BD38-2F16-4B2E-B066-A60B9E2937E4}" sibTransId="{F3691531-A6C0-4FFF-AEBD-7C58B2B7AFF3}"/>
    <dgm:cxn modelId="{C0BFBCC7-FA41-4C32-8065-3141C4D38AA6}" type="presOf" srcId="{E6B1003E-E852-4108-B7B1-A6E4776402E9}" destId="{EDDCC63A-B8AB-4992-A4CA-B11A95CD0DED}" srcOrd="0" destOrd="0" presId="urn:microsoft.com/office/officeart/2005/8/layout/default"/>
    <dgm:cxn modelId="{C63FC5DA-BAB8-4F13-B02B-B37613A34D4B}" type="presOf" srcId="{EA07DB6E-9499-4B5D-BB9C-FEA1452A2C23}" destId="{3F87A2E8-E57A-4A34-A39B-3C715211FF70}" srcOrd="0" destOrd="0" presId="urn:microsoft.com/office/officeart/2005/8/layout/default"/>
    <dgm:cxn modelId="{BEC1CDEF-5666-43D5-B890-93FF7C0A9817}" srcId="{27C5EA24-E3B8-4DB7-B417-9CE40BC02137}" destId="{493AF4D5-AF33-4047-95B3-05CC2C9391C4}" srcOrd="2" destOrd="0" parTransId="{1683FAAF-9DC2-4A2E-9425-3577B7B543FE}" sibTransId="{90D2E791-C31F-4F2F-BF46-C065DC1739B6}"/>
    <dgm:cxn modelId="{0338AAF0-7B22-4509-9AF3-350FA1B59858}" type="presOf" srcId="{44ACBC89-3A38-4054-91AA-50717846442A}" destId="{6792BAE7-908A-47C0-8D15-B8D9C3191546}" srcOrd="0" destOrd="0" presId="urn:microsoft.com/office/officeart/2005/8/layout/default"/>
    <dgm:cxn modelId="{E8BF73FC-34CF-4730-909C-59BF994E448A}" type="presOf" srcId="{27C5EA24-E3B8-4DB7-B417-9CE40BC02137}" destId="{05CE3DB8-22E2-4A7E-904C-35557781464C}" srcOrd="0" destOrd="0" presId="urn:microsoft.com/office/officeart/2005/8/layout/default"/>
    <dgm:cxn modelId="{3E9548D2-A50A-4583-8070-837E29DDE90C}" type="presParOf" srcId="{05CE3DB8-22E2-4A7E-904C-35557781464C}" destId="{3F87A2E8-E57A-4A34-A39B-3C715211FF70}" srcOrd="0" destOrd="0" presId="urn:microsoft.com/office/officeart/2005/8/layout/default"/>
    <dgm:cxn modelId="{0C2F3044-1E3F-4BE4-B599-3255F60793AE}" type="presParOf" srcId="{05CE3DB8-22E2-4A7E-904C-35557781464C}" destId="{64566015-7B82-4EC6-86FC-F4DEEFAE79E3}" srcOrd="1" destOrd="0" presId="urn:microsoft.com/office/officeart/2005/8/layout/default"/>
    <dgm:cxn modelId="{3CBF4B07-116A-4688-851E-FCAEC8AC4B6A}" type="presParOf" srcId="{05CE3DB8-22E2-4A7E-904C-35557781464C}" destId="{EDDCC63A-B8AB-4992-A4CA-B11A95CD0DED}" srcOrd="2" destOrd="0" presId="urn:microsoft.com/office/officeart/2005/8/layout/default"/>
    <dgm:cxn modelId="{D38D2F6D-8E26-4F06-8AA1-ED38C9F0B704}" type="presParOf" srcId="{05CE3DB8-22E2-4A7E-904C-35557781464C}" destId="{6BCD8C15-7BE2-4348-A04A-1F8A7581FC36}" srcOrd="3" destOrd="0" presId="urn:microsoft.com/office/officeart/2005/8/layout/default"/>
    <dgm:cxn modelId="{D132F949-7FD5-4164-A911-6A86B2DB3C61}" type="presParOf" srcId="{05CE3DB8-22E2-4A7E-904C-35557781464C}" destId="{112EC642-D4DE-409D-B9EF-D9F01254AF46}" srcOrd="4" destOrd="0" presId="urn:microsoft.com/office/officeart/2005/8/layout/default"/>
    <dgm:cxn modelId="{0C017DD7-EBDB-4AA4-9F88-34889D5DEC18}" type="presParOf" srcId="{05CE3DB8-22E2-4A7E-904C-35557781464C}" destId="{E24AF177-976F-4BAC-9914-C41976AC7483}" srcOrd="5" destOrd="0" presId="urn:microsoft.com/office/officeart/2005/8/layout/default"/>
    <dgm:cxn modelId="{0E5F51F3-B04B-470B-8DC5-FA5DD4020962}" type="presParOf" srcId="{05CE3DB8-22E2-4A7E-904C-35557781464C}" destId="{6792BAE7-908A-47C0-8D15-B8D9C3191546}" srcOrd="6" destOrd="0" presId="urn:microsoft.com/office/officeart/2005/8/layout/default"/>
    <dgm:cxn modelId="{DA1DDB87-3AC0-4214-AAC6-0FBC170E4F7A}" type="presParOf" srcId="{05CE3DB8-22E2-4A7E-904C-35557781464C}" destId="{7C76A58A-C8B1-47AF-9D4B-4A9B3CC8B711}" srcOrd="7" destOrd="0" presId="urn:microsoft.com/office/officeart/2005/8/layout/default"/>
    <dgm:cxn modelId="{E13DA152-6C56-4096-9711-273160F62C77}" type="presParOf" srcId="{05CE3DB8-22E2-4A7E-904C-35557781464C}" destId="{CBC1F9FE-86D6-4E01-9127-37047C2E9222}" srcOrd="8" destOrd="0" presId="urn:microsoft.com/office/officeart/2005/8/layout/default"/>
    <dgm:cxn modelId="{435A86CB-7DBF-4E49-8A97-A8118B970743}" type="presParOf" srcId="{05CE3DB8-22E2-4A7E-904C-35557781464C}" destId="{197D8386-0FAD-4754-843A-7F23EE7A3826}" srcOrd="9" destOrd="0" presId="urn:microsoft.com/office/officeart/2005/8/layout/default"/>
    <dgm:cxn modelId="{190D2332-3A34-42B5-9B33-F14B0FF4033F}" type="presParOf" srcId="{05CE3DB8-22E2-4A7E-904C-35557781464C}" destId="{3DDFDE0F-0E58-46E3-8FFF-E31A19B79E7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14EC82-F616-455D-B815-DFDA8C78D8C5}" type="doc">
      <dgm:prSet loTypeId="urn:microsoft.com/office/officeart/2005/8/layout/hierarchy1" loCatId="hierarchy" qsTypeId="urn:microsoft.com/office/officeart/2005/8/quickstyle/simple2" qsCatId="simple" csTypeId="urn:microsoft.com/office/officeart/2005/8/colors/accent6_4" csCatId="accent6" phldr="1"/>
      <dgm:spPr/>
      <dgm:t>
        <a:bodyPr/>
        <a:lstStyle/>
        <a:p>
          <a:endParaRPr lang="en-US"/>
        </a:p>
      </dgm:t>
    </dgm:pt>
    <dgm:pt modelId="{102A4DD0-1914-4C72-8227-5A10E087F4C1}">
      <dgm:prSet phldrT="[Text]" custT="1">
        <dgm:style>
          <a:lnRef idx="1">
            <a:schemeClr val="accent1"/>
          </a:lnRef>
          <a:fillRef idx="0">
            <a:schemeClr val="accent1"/>
          </a:fillRef>
          <a:effectRef idx="0">
            <a:schemeClr val="accent1"/>
          </a:effectRef>
          <a:fontRef idx="minor">
            <a:schemeClr val="tx1"/>
          </a:fontRef>
        </dgm:style>
      </dgm:prSet>
      <dgm:spPr>
        <a:ln w="38100">
          <a:solidFill>
            <a:srgbClr val="FFFFFF"/>
          </a:solidFill>
        </a:ln>
      </dgm:spPr>
      <dgm:t>
        <a:bodyPr/>
        <a:lstStyle/>
        <a:p>
          <a:pPr algn="ctr">
            <a:spcAft>
              <a:spcPts val="0"/>
            </a:spcAft>
          </a:pPr>
          <a:r>
            <a:rPr lang="en-US" sz="2400" b="1" dirty="0">
              <a:latin typeface="Gill Sans MT" panose="020B0502020104020203" pitchFamily="34" charset="0"/>
            </a:rPr>
            <a:t>Board of Directors</a:t>
          </a:r>
        </a:p>
        <a:p>
          <a:pPr algn="ctr">
            <a:spcAft>
              <a:spcPts val="0"/>
            </a:spcAft>
          </a:pPr>
          <a:endParaRPr lang="en-US" sz="2400" b="1" dirty="0">
            <a:latin typeface="Gill Sans MT" panose="020B0502020104020203" pitchFamily="34" charset="0"/>
          </a:endParaRPr>
        </a:p>
      </dgm:t>
    </dgm:pt>
    <dgm:pt modelId="{A0445FD8-40BB-4999-A376-5FBD42BC8414}" type="parTrans" cxnId="{0D5B5AF2-0E2A-4CE5-B8DD-78975AA9FCD4}">
      <dgm:prSet/>
      <dgm:spPr/>
      <dgm:t>
        <a:bodyPr/>
        <a:lstStyle/>
        <a:p>
          <a:endParaRPr lang="en-US"/>
        </a:p>
      </dgm:t>
    </dgm:pt>
    <dgm:pt modelId="{1FAFAEE9-A8A4-473C-BFC5-4D8A41D7ACEC}" type="sibTrans" cxnId="{0D5B5AF2-0E2A-4CE5-B8DD-78975AA9FCD4}">
      <dgm:prSet/>
      <dgm:spPr/>
      <dgm:t>
        <a:bodyPr/>
        <a:lstStyle/>
        <a:p>
          <a:endParaRPr lang="en-US"/>
        </a:p>
      </dgm:t>
    </dgm:pt>
    <dgm:pt modelId="{769DA13D-3239-4F4C-8C67-0CB370AA8710}">
      <dgm:prSet phldrT="[Text]" custT="1"/>
      <dgm:spPr>
        <a:noFill/>
        <a:ln w="28575">
          <a:solidFill>
            <a:schemeClr val="accent6">
              <a:lumMod val="75000"/>
            </a:schemeClr>
          </a:solidFill>
        </a:ln>
        <a:effectLst/>
      </dgm:spPr>
      <dgm:t>
        <a:bodyPr/>
        <a:lstStyle/>
        <a:p>
          <a:r>
            <a:rPr lang="en-US" sz="1800" dirty="0">
              <a:solidFill>
                <a:schemeClr val="tx1"/>
              </a:solidFill>
              <a:latin typeface="Gill Sans MT" panose="020B0502020104020203" pitchFamily="34" charset="0"/>
            </a:rPr>
            <a:t>Board Audit Committee </a:t>
          </a:r>
        </a:p>
      </dgm:t>
    </dgm:pt>
    <dgm:pt modelId="{4096B36D-902F-408C-A8BA-86258B7B5C92}" type="parTrans" cxnId="{A159BB19-FC9E-4E5E-9B95-D24B6AA31F02}">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FB05BFA4-E8FC-4604-B6C4-DDF124324971}" type="sibTrans" cxnId="{A159BB19-FC9E-4E5E-9B95-D24B6AA31F02}">
      <dgm:prSet/>
      <dgm:spPr/>
      <dgm:t>
        <a:bodyPr/>
        <a:lstStyle/>
        <a:p>
          <a:endParaRPr lang="en-US"/>
        </a:p>
      </dgm:t>
    </dgm:pt>
    <dgm:pt modelId="{AB2630DE-E3C5-494E-AA02-9AB3BAE75364}">
      <dgm:prSet phldrT="[Text]" custT="1">
        <dgm:style>
          <a:lnRef idx="1">
            <a:schemeClr val="accent1"/>
          </a:lnRef>
          <a:fillRef idx="0">
            <a:schemeClr val="accent1"/>
          </a:fillRef>
          <a:effectRef idx="0">
            <a:schemeClr val="accent1"/>
          </a:effectRef>
          <a:fontRef idx="minor">
            <a:schemeClr val="tx1"/>
          </a:fontRef>
        </dgm:style>
      </dgm:prSet>
      <dgm:spPr>
        <a:ln w="28575">
          <a:solidFill>
            <a:schemeClr val="accent6">
              <a:lumMod val="75000"/>
            </a:schemeClr>
          </a:solidFill>
        </a:ln>
      </dgm:spPr>
      <dgm:t>
        <a:bodyPr/>
        <a:lstStyle/>
        <a:p>
          <a:r>
            <a:rPr lang="en-US" sz="1800" dirty="0">
              <a:latin typeface="Gill Sans MT" panose="020B0502020104020203" pitchFamily="34" charset="0"/>
            </a:rPr>
            <a:t>Board Human Resource &amp; Remuneration and Sustainability  Committee</a:t>
          </a:r>
        </a:p>
      </dgm:t>
    </dgm:pt>
    <dgm:pt modelId="{D991B7BF-A987-477A-9A1A-599A7ABDFA26}" type="parTrans" cxnId="{F163F970-6F37-4A45-9E1D-F47257A0F46B}">
      <dgm:prSet/>
      <dgm:spPr/>
      <dgm:t>
        <a:bodyPr/>
        <a:lstStyle/>
        <a:p>
          <a:endParaRPr lang="en-US"/>
        </a:p>
      </dgm:t>
    </dgm:pt>
    <dgm:pt modelId="{BB49352B-06AC-4A60-ABDC-50EA333DFF48}" type="sibTrans" cxnId="{F163F970-6F37-4A45-9E1D-F47257A0F46B}">
      <dgm:prSet/>
      <dgm:spPr/>
      <dgm:t>
        <a:bodyPr/>
        <a:lstStyle/>
        <a:p>
          <a:endParaRPr lang="en-US"/>
        </a:p>
      </dgm:t>
    </dgm:pt>
    <dgm:pt modelId="{E163654B-A43C-4F55-86C5-E0A87810C0B2}">
      <dgm:prSet phldrT="[Text]" custT="1">
        <dgm:style>
          <a:lnRef idx="1">
            <a:schemeClr val="accent1"/>
          </a:lnRef>
          <a:fillRef idx="0">
            <a:schemeClr val="accent1"/>
          </a:fillRef>
          <a:effectRef idx="0">
            <a:schemeClr val="accent1"/>
          </a:effectRef>
          <a:fontRef idx="minor">
            <a:schemeClr val="tx1"/>
          </a:fontRef>
        </dgm:style>
      </dgm:prSet>
      <dgm:spPr>
        <a:ln w="28575">
          <a:solidFill>
            <a:schemeClr val="accent6">
              <a:lumMod val="75000"/>
            </a:schemeClr>
          </a:solidFill>
        </a:ln>
      </dgm:spPr>
      <dgm:t>
        <a:bodyPr/>
        <a:lstStyle/>
        <a:p>
          <a:r>
            <a:rPr lang="en-US" sz="1800" dirty="0">
              <a:latin typeface="Gill Sans MT" panose="020B0502020104020203" pitchFamily="34" charset="0"/>
            </a:rPr>
            <a:t>Board Investment and Risk Management Committee</a:t>
          </a:r>
        </a:p>
      </dgm:t>
    </dgm:pt>
    <dgm:pt modelId="{F4DB2A3D-BD62-4EFB-A3CE-67D3A9FC3FDE}" type="parTrans" cxnId="{87EF0445-6F37-41E4-AD28-42B9A662808F}">
      <dgm:prSet/>
      <dgm:spPr/>
      <dgm:t>
        <a:bodyPr/>
        <a:lstStyle/>
        <a:p>
          <a:endParaRPr lang="en-US"/>
        </a:p>
      </dgm:t>
    </dgm:pt>
    <dgm:pt modelId="{773525FB-A6D8-4DB7-9DC2-A799D762A425}" type="sibTrans" cxnId="{87EF0445-6F37-41E4-AD28-42B9A662808F}">
      <dgm:prSet/>
      <dgm:spPr/>
      <dgm:t>
        <a:bodyPr/>
        <a:lstStyle/>
        <a:p>
          <a:endParaRPr lang="en-US"/>
        </a:p>
      </dgm:t>
    </dgm:pt>
    <dgm:pt modelId="{02E9FFD5-ADC5-454B-B0C4-440296191FAA}">
      <dgm:prSet phldrT="[Text]" custT="1">
        <dgm:style>
          <a:lnRef idx="2">
            <a:schemeClr val="dk1"/>
          </a:lnRef>
          <a:fillRef idx="1">
            <a:schemeClr val="lt1"/>
          </a:fillRef>
          <a:effectRef idx="0">
            <a:schemeClr val="dk1"/>
          </a:effectRef>
          <a:fontRef idx="minor">
            <a:schemeClr val="dk1"/>
          </a:fontRef>
        </dgm:style>
      </dgm:prSet>
      <dgm:spPr>
        <a:noFill/>
        <a:ln w="28575">
          <a:solidFill>
            <a:schemeClr val="accent6">
              <a:lumMod val="75000"/>
            </a:schemeClr>
          </a:solidFill>
        </a:ln>
      </dgm:spPr>
      <dgm:t>
        <a:bodyPr/>
        <a:lstStyle/>
        <a:p>
          <a:r>
            <a:rPr lang="en-US" sz="1800" dirty="0">
              <a:latin typeface="Gill Sans MT" panose="020B0502020104020203" pitchFamily="34" charset="0"/>
            </a:rPr>
            <a:t>Board Procurement &amp;</a:t>
          </a:r>
        </a:p>
        <a:p>
          <a:r>
            <a:rPr lang="en-US" sz="1800" dirty="0">
              <a:latin typeface="Gill Sans MT" panose="020B0502020104020203" pitchFamily="34" charset="0"/>
            </a:rPr>
            <a:t>Strategic Committee</a:t>
          </a:r>
        </a:p>
      </dgm:t>
    </dgm:pt>
    <dgm:pt modelId="{28939448-8F82-461B-8ECE-C229DC5FE7EF}" type="parTrans" cxnId="{E86F569D-87C3-4348-8657-286B43C155BA}">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150F2474-D980-47EA-AACB-3D8B6F8B68BB}" type="sibTrans" cxnId="{E86F569D-87C3-4348-8657-286B43C155BA}">
      <dgm:prSet/>
      <dgm:spPr/>
      <dgm:t>
        <a:bodyPr/>
        <a:lstStyle/>
        <a:p>
          <a:endParaRPr lang="en-US"/>
        </a:p>
      </dgm:t>
    </dgm:pt>
    <dgm:pt modelId="{97633EE4-BF45-4ED1-8BDC-683696C850BC}">
      <dgm:prSet phldrT="[Text]" custT="1">
        <dgm:style>
          <a:lnRef idx="1">
            <a:schemeClr val="accent1"/>
          </a:lnRef>
          <a:fillRef idx="0">
            <a:schemeClr val="accent1"/>
          </a:fillRef>
          <a:effectRef idx="0">
            <a:schemeClr val="accent1"/>
          </a:effectRef>
          <a:fontRef idx="minor">
            <a:schemeClr val="tx1"/>
          </a:fontRef>
        </dgm:style>
      </dgm:prSet>
      <dgm:spPr>
        <a:ln w="28575">
          <a:solidFill>
            <a:schemeClr val="accent6">
              <a:lumMod val="75000"/>
            </a:schemeClr>
          </a:solidFill>
        </a:ln>
      </dgm:spPr>
      <dgm:t>
        <a:bodyPr/>
        <a:lstStyle/>
        <a:p>
          <a:r>
            <a:rPr lang="en-US" sz="1800" dirty="0">
              <a:latin typeface="Gill Sans MT" panose="020B0502020104020203" pitchFamily="34" charset="0"/>
            </a:rPr>
            <a:t>Board Nomination and Special Committee</a:t>
          </a:r>
        </a:p>
      </dgm:t>
    </dgm:pt>
    <dgm:pt modelId="{8DB5D564-3F7B-4468-B510-B7F270D774A2}" type="parTrans" cxnId="{23822CA1-F418-4712-A338-D9973E9CF8E2}">
      <dgm:prSet>
        <dgm:style>
          <a:lnRef idx="3">
            <a:schemeClr val="accent6"/>
          </a:lnRef>
          <a:fillRef idx="0">
            <a:schemeClr val="accent6"/>
          </a:fillRef>
          <a:effectRef idx="2">
            <a:schemeClr val="accent6"/>
          </a:effectRef>
          <a:fontRef idx="minor">
            <a:schemeClr val="tx1"/>
          </a:fontRef>
        </dgm:style>
      </dgm:prSet>
      <dgm:spPr/>
      <dgm:t>
        <a:bodyPr/>
        <a:lstStyle/>
        <a:p>
          <a:endParaRPr lang="en-PK"/>
        </a:p>
      </dgm:t>
    </dgm:pt>
    <dgm:pt modelId="{AE075CB0-3A2C-407B-B08B-EB09BFBB30DC}" type="sibTrans" cxnId="{23822CA1-F418-4712-A338-D9973E9CF8E2}">
      <dgm:prSet/>
      <dgm:spPr/>
      <dgm:t>
        <a:bodyPr/>
        <a:lstStyle/>
        <a:p>
          <a:endParaRPr lang="en-PK"/>
        </a:p>
      </dgm:t>
    </dgm:pt>
    <dgm:pt modelId="{8697E2DE-E7F8-44B0-8875-611AB30E5475}" type="pres">
      <dgm:prSet presAssocID="{6D14EC82-F616-455D-B815-DFDA8C78D8C5}" presName="hierChild1" presStyleCnt="0">
        <dgm:presLayoutVars>
          <dgm:chPref val="1"/>
          <dgm:dir/>
          <dgm:animOne val="branch"/>
          <dgm:animLvl val="lvl"/>
          <dgm:resizeHandles/>
        </dgm:presLayoutVars>
      </dgm:prSet>
      <dgm:spPr/>
    </dgm:pt>
    <dgm:pt modelId="{31B6C701-1591-49E7-9454-CCD57969EFEF}" type="pres">
      <dgm:prSet presAssocID="{102A4DD0-1914-4C72-8227-5A10E087F4C1}" presName="hierRoot1" presStyleCnt="0"/>
      <dgm:spPr/>
    </dgm:pt>
    <dgm:pt modelId="{609CC653-B144-42E1-A70B-C409C97C5BD1}" type="pres">
      <dgm:prSet presAssocID="{102A4DD0-1914-4C72-8227-5A10E087F4C1}" presName="composite" presStyleCnt="0"/>
      <dgm:spPr/>
    </dgm:pt>
    <dgm:pt modelId="{76507660-28C2-40A9-A430-A5DC74418C6B}" type="pres">
      <dgm:prSet presAssocID="{102A4DD0-1914-4C72-8227-5A10E087F4C1}" presName="background" presStyleLbl="node0" presStyleIdx="0" presStyleCnt="1"/>
      <dgm:spPr>
        <a:noFill/>
        <a:ln>
          <a:solidFill>
            <a:schemeClr val="accent6">
              <a:lumMod val="75000"/>
            </a:schemeClr>
          </a:solidFill>
        </a:ln>
      </dgm:spPr>
    </dgm:pt>
    <dgm:pt modelId="{DC861300-D646-43BA-A4C5-B40AA98E5532}" type="pres">
      <dgm:prSet presAssocID="{102A4DD0-1914-4C72-8227-5A10E087F4C1}" presName="text" presStyleLbl="fgAcc0" presStyleIdx="0" presStyleCnt="1" custScaleX="277950" custScaleY="56817" custLinFactNeighborX="-15885" custLinFactNeighborY="6893">
        <dgm:presLayoutVars>
          <dgm:chPref val="3"/>
        </dgm:presLayoutVars>
      </dgm:prSet>
      <dgm:spPr/>
    </dgm:pt>
    <dgm:pt modelId="{B901B006-6B32-47E6-BBD7-2A31634307C6}" type="pres">
      <dgm:prSet presAssocID="{102A4DD0-1914-4C72-8227-5A10E087F4C1}" presName="hierChild2" presStyleCnt="0"/>
      <dgm:spPr/>
    </dgm:pt>
    <dgm:pt modelId="{7A1FABD1-DFD3-4E88-922D-33D4EAEC0F0A}" type="pres">
      <dgm:prSet presAssocID="{4096B36D-902F-408C-A8BA-86258B7B5C92}" presName="Name10" presStyleLbl="parChTrans1D2" presStyleIdx="0" presStyleCnt="5"/>
      <dgm:spPr/>
    </dgm:pt>
    <dgm:pt modelId="{A949E91E-726E-4DB9-BDEB-A93CD02341E4}" type="pres">
      <dgm:prSet presAssocID="{769DA13D-3239-4F4C-8C67-0CB370AA8710}" presName="hierRoot2" presStyleCnt="0"/>
      <dgm:spPr/>
    </dgm:pt>
    <dgm:pt modelId="{BBEEFEA8-BDE8-48E8-BA48-3FA61713D854}" type="pres">
      <dgm:prSet presAssocID="{769DA13D-3239-4F4C-8C67-0CB370AA8710}" presName="composite2" presStyleCnt="0"/>
      <dgm:spPr/>
    </dgm:pt>
    <dgm:pt modelId="{EF3F2A99-CEEB-4FD6-B83A-EC43DBF36BB0}" type="pres">
      <dgm:prSet presAssocID="{769DA13D-3239-4F4C-8C67-0CB370AA8710}" presName="background2" presStyleLbl="node2" presStyleIdx="0" presStyleCnt="5"/>
      <dgm:spPr>
        <a:noFill/>
      </dgm:spPr>
    </dgm:pt>
    <dgm:pt modelId="{6C8420BB-D91F-4B9D-BD82-92460FE6BB7F}" type="pres">
      <dgm:prSet presAssocID="{769DA13D-3239-4F4C-8C67-0CB370AA8710}" presName="text2" presStyleLbl="fgAcc2" presStyleIdx="0" presStyleCnt="5" custScaleX="111228" custScaleY="142497" custLinFactNeighborY="0">
        <dgm:presLayoutVars>
          <dgm:chPref val="3"/>
        </dgm:presLayoutVars>
      </dgm:prSet>
      <dgm:spPr>
        <a:prstGeom prst="rect">
          <a:avLst/>
        </a:prstGeom>
      </dgm:spPr>
    </dgm:pt>
    <dgm:pt modelId="{3CF23148-9E4C-486D-93FF-52562D57A46A}" type="pres">
      <dgm:prSet presAssocID="{769DA13D-3239-4F4C-8C67-0CB370AA8710}" presName="hierChild3" presStyleCnt="0"/>
      <dgm:spPr/>
    </dgm:pt>
    <dgm:pt modelId="{E0CBAD79-1754-4E94-B097-A7302CF87502}" type="pres">
      <dgm:prSet presAssocID="{D991B7BF-A987-477A-9A1A-599A7ABDFA26}" presName="Name10" presStyleLbl="parChTrans1D2" presStyleIdx="1" presStyleCnt="5"/>
      <dgm:spPr/>
    </dgm:pt>
    <dgm:pt modelId="{3257666B-09BB-4C7F-89B4-CB6E751C6F5B}" type="pres">
      <dgm:prSet presAssocID="{AB2630DE-E3C5-494E-AA02-9AB3BAE75364}" presName="hierRoot2" presStyleCnt="0"/>
      <dgm:spPr/>
    </dgm:pt>
    <dgm:pt modelId="{9835EB32-D123-4C6A-B1B0-1D14CE58C9E6}" type="pres">
      <dgm:prSet presAssocID="{AB2630DE-E3C5-494E-AA02-9AB3BAE75364}" presName="composite2" presStyleCnt="0"/>
      <dgm:spPr/>
    </dgm:pt>
    <dgm:pt modelId="{2B68F404-E334-409D-B886-27298E888E2D}" type="pres">
      <dgm:prSet presAssocID="{AB2630DE-E3C5-494E-AA02-9AB3BAE75364}" presName="background2" presStyleLbl="node2" presStyleIdx="1" presStyleCnt="5"/>
      <dgm:spPr>
        <a:noFill/>
      </dgm:spPr>
    </dgm:pt>
    <dgm:pt modelId="{04751202-D81E-4087-B7BE-00E2304E42F7}" type="pres">
      <dgm:prSet presAssocID="{AB2630DE-E3C5-494E-AA02-9AB3BAE75364}" presName="text2" presStyleLbl="fgAcc2" presStyleIdx="1" presStyleCnt="5" custScaleX="115466" custScaleY="143063">
        <dgm:presLayoutVars>
          <dgm:chPref val="3"/>
        </dgm:presLayoutVars>
      </dgm:prSet>
      <dgm:spPr>
        <a:prstGeom prst="rect">
          <a:avLst/>
        </a:prstGeom>
      </dgm:spPr>
    </dgm:pt>
    <dgm:pt modelId="{CEE6D80B-6083-4FAC-9596-04AE0825D4A7}" type="pres">
      <dgm:prSet presAssocID="{AB2630DE-E3C5-494E-AA02-9AB3BAE75364}" presName="hierChild3" presStyleCnt="0"/>
      <dgm:spPr/>
    </dgm:pt>
    <dgm:pt modelId="{DB1247EE-5DEB-478E-92CC-D92F7F15A7AD}" type="pres">
      <dgm:prSet presAssocID="{F4DB2A3D-BD62-4EFB-A3CE-67D3A9FC3FDE}" presName="Name10" presStyleLbl="parChTrans1D2" presStyleIdx="2" presStyleCnt="5"/>
      <dgm:spPr/>
    </dgm:pt>
    <dgm:pt modelId="{E1BB45C2-9046-4732-BAE7-D107DD49E79E}" type="pres">
      <dgm:prSet presAssocID="{E163654B-A43C-4F55-86C5-E0A87810C0B2}" presName="hierRoot2" presStyleCnt="0"/>
      <dgm:spPr/>
    </dgm:pt>
    <dgm:pt modelId="{AF1E784A-E526-4510-8B8F-9456B1FCAE92}" type="pres">
      <dgm:prSet presAssocID="{E163654B-A43C-4F55-86C5-E0A87810C0B2}" presName="composite2" presStyleCnt="0"/>
      <dgm:spPr/>
    </dgm:pt>
    <dgm:pt modelId="{FB97708D-ABAB-4840-BA8E-4D3F504520EA}" type="pres">
      <dgm:prSet presAssocID="{E163654B-A43C-4F55-86C5-E0A87810C0B2}" presName="background2" presStyleLbl="node2" presStyleIdx="2" presStyleCnt="5"/>
      <dgm:spPr>
        <a:noFill/>
      </dgm:spPr>
    </dgm:pt>
    <dgm:pt modelId="{186E4416-9D2D-478E-9A97-D7BF0A6B6477}" type="pres">
      <dgm:prSet presAssocID="{E163654B-A43C-4F55-86C5-E0A87810C0B2}" presName="text2" presStyleLbl="fgAcc2" presStyleIdx="2" presStyleCnt="5" custScaleX="114916" custScaleY="147132" custLinFactNeighborY="-6893">
        <dgm:presLayoutVars>
          <dgm:chPref val="3"/>
        </dgm:presLayoutVars>
      </dgm:prSet>
      <dgm:spPr>
        <a:prstGeom prst="rect">
          <a:avLst/>
        </a:prstGeom>
      </dgm:spPr>
    </dgm:pt>
    <dgm:pt modelId="{AD7034E6-B5FA-4DC1-9F2C-091A8A4915BE}" type="pres">
      <dgm:prSet presAssocID="{E163654B-A43C-4F55-86C5-E0A87810C0B2}" presName="hierChild3" presStyleCnt="0"/>
      <dgm:spPr/>
    </dgm:pt>
    <dgm:pt modelId="{D3E8730F-2434-4FDA-ABD7-18FBC40A454B}" type="pres">
      <dgm:prSet presAssocID="{28939448-8F82-461B-8ECE-C229DC5FE7EF}" presName="Name10" presStyleLbl="parChTrans1D2" presStyleIdx="3" presStyleCnt="5"/>
      <dgm:spPr/>
    </dgm:pt>
    <dgm:pt modelId="{E10A53F5-3C3B-4286-B1B1-101B5C3D0A4A}" type="pres">
      <dgm:prSet presAssocID="{02E9FFD5-ADC5-454B-B0C4-440296191FAA}" presName="hierRoot2" presStyleCnt="0"/>
      <dgm:spPr/>
    </dgm:pt>
    <dgm:pt modelId="{C697A9E3-76C7-430A-8AF4-5BF2F511F5CB}" type="pres">
      <dgm:prSet presAssocID="{02E9FFD5-ADC5-454B-B0C4-440296191FAA}" presName="composite2" presStyleCnt="0"/>
      <dgm:spPr/>
    </dgm:pt>
    <dgm:pt modelId="{0A3C6542-5FC7-484C-8157-3D6479A115C1}" type="pres">
      <dgm:prSet presAssocID="{02E9FFD5-ADC5-454B-B0C4-440296191FAA}" presName="background2" presStyleLbl="node2" presStyleIdx="3" presStyleCnt="5"/>
      <dgm:spPr>
        <a:noFill/>
      </dgm:spPr>
    </dgm:pt>
    <dgm:pt modelId="{846D50A9-7197-49F2-8E91-6D0EE43D8C6B}" type="pres">
      <dgm:prSet presAssocID="{02E9FFD5-ADC5-454B-B0C4-440296191FAA}" presName="text2" presStyleLbl="fgAcc2" presStyleIdx="3" presStyleCnt="5" custScaleX="106158" custScaleY="140781">
        <dgm:presLayoutVars>
          <dgm:chPref val="3"/>
        </dgm:presLayoutVars>
      </dgm:prSet>
      <dgm:spPr>
        <a:prstGeom prst="rect">
          <a:avLst/>
        </a:prstGeom>
      </dgm:spPr>
    </dgm:pt>
    <dgm:pt modelId="{2786717F-C4EF-4856-AD80-87AACFE66466}" type="pres">
      <dgm:prSet presAssocID="{02E9FFD5-ADC5-454B-B0C4-440296191FAA}" presName="hierChild3" presStyleCnt="0"/>
      <dgm:spPr/>
    </dgm:pt>
    <dgm:pt modelId="{AD5FA1D3-E40E-472E-80A4-BCCE869DFABB}" type="pres">
      <dgm:prSet presAssocID="{8DB5D564-3F7B-4468-B510-B7F270D774A2}" presName="Name10" presStyleLbl="parChTrans1D2" presStyleIdx="4" presStyleCnt="5"/>
      <dgm:spPr/>
    </dgm:pt>
    <dgm:pt modelId="{B52E8080-41B0-462F-BB1A-8CA0E86EE14E}" type="pres">
      <dgm:prSet presAssocID="{97633EE4-BF45-4ED1-8BDC-683696C850BC}" presName="hierRoot2" presStyleCnt="0"/>
      <dgm:spPr/>
    </dgm:pt>
    <dgm:pt modelId="{50C78E0D-F2DA-4077-B981-45D93E1CD352}" type="pres">
      <dgm:prSet presAssocID="{97633EE4-BF45-4ED1-8BDC-683696C850BC}" presName="composite2" presStyleCnt="0"/>
      <dgm:spPr/>
    </dgm:pt>
    <dgm:pt modelId="{7D547809-3E5F-4E12-9893-34EE21F4CEC2}" type="pres">
      <dgm:prSet presAssocID="{97633EE4-BF45-4ED1-8BDC-683696C850BC}" presName="background2" presStyleLbl="node2" presStyleIdx="4" presStyleCnt="5"/>
      <dgm:spPr>
        <a:noFill/>
      </dgm:spPr>
    </dgm:pt>
    <dgm:pt modelId="{524100B4-961F-4818-9D84-56A2FCFF5D7A}" type="pres">
      <dgm:prSet presAssocID="{97633EE4-BF45-4ED1-8BDC-683696C850BC}" presName="text2" presStyleLbl="fgAcc2" presStyleIdx="4" presStyleCnt="5" custScaleX="100090" custScaleY="145973">
        <dgm:presLayoutVars>
          <dgm:chPref val="3"/>
        </dgm:presLayoutVars>
      </dgm:prSet>
      <dgm:spPr>
        <a:prstGeom prst="rect">
          <a:avLst/>
        </a:prstGeom>
      </dgm:spPr>
    </dgm:pt>
    <dgm:pt modelId="{D69A553F-8331-43B3-9755-B6E2378218F2}" type="pres">
      <dgm:prSet presAssocID="{97633EE4-BF45-4ED1-8BDC-683696C850BC}" presName="hierChild3" presStyleCnt="0"/>
      <dgm:spPr/>
    </dgm:pt>
  </dgm:ptLst>
  <dgm:cxnLst>
    <dgm:cxn modelId="{04B95206-CCFD-4E96-87FC-4C59DD8573AB}" type="presOf" srcId="{6D14EC82-F616-455D-B815-DFDA8C78D8C5}" destId="{8697E2DE-E7F8-44B0-8875-611AB30E5475}" srcOrd="0" destOrd="0" presId="urn:microsoft.com/office/officeart/2005/8/layout/hierarchy1"/>
    <dgm:cxn modelId="{5603C908-0D57-455A-8D75-2EB2D36FB1CD}" type="presOf" srcId="{8DB5D564-3F7B-4468-B510-B7F270D774A2}" destId="{AD5FA1D3-E40E-472E-80A4-BCCE869DFABB}" srcOrd="0" destOrd="0" presId="urn:microsoft.com/office/officeart/2005/8/layout/hierarchy1"/>
    <dgm:cxn modelId="{A159BB19-FC9E-4E5E-9B95-D24B6AA31F02}" srcId="{102A4DD0-1914-4C72-8227-5A10E087F4C1}" destId="{769DA13D-3239-4F4C-8C67-0CB370AA8710}" srcOrd="0" destOrd="0" parTransId="{4096B36D-902F-408C-A8BA-86258B7B5C92}" sibTransId="{FB05BFA4-E8FC-4604-B6C4-DDF124324971}"/>
    <dgm:cxn modelId="{D87C8831-22E0-4B05-96C9-5B3D9C9D16DD}" type="presOf" srcId="{97633EE4-BF45-4ED1-8BDC-683696C850BC}" destId="{524100B4-961F-4818-9D84-56A2FCFF5D7A}" srcOrd="0" destOrd="0" presId="urn:microsoft.com/office/officeart/2005/8/layout/hierarchy1"/>
    <dgm:cxn modelId="{A6A7605C-2CEC-4D81-AE05-E9564D41DCA6}" type="presOf" srcId="{769DA13D-3239-4F4C-8C67-0CB370AA8710}" destId="{6C8420BB-D91F-4B9D-BD82-92460FE6BB7F}" srcOrd="0" destOrd="0" presId="urn:microsoft.com/office/officeart/2005/8/layout/hierarchy1"/>
    <dgm:cxn modelId="{71CAC941-FFED-4E88-BCCC-23C6C1024CFA}" type="presOf" srcId="{02E9FFD5-ADC5-454B-B0C4-440296191FAA}" destId="{846D50A9-7197-49F2-8E91-6D0EE43D8C6B}" srcOrd="0" destOrd="0" presId="urn:microsoft.com/office/officeart/2005/8/layout/hierarchy1"/>
    <dgm:cxn modelId="{87EF0445-6F37-41E4-AD28-42B9A662808F}" srcId="{102A4DD0-1914-4C72-8227-5A10E087F4C1}" destId="{E163654B-A43C-4F55-86C5-E0A87810C0B2}" srcOrd="2" destOrd="0" parTransId="{F4DB2A3D-BD62-4EFB-A3CE-67D3A9FC3FDE}" sibTransId="{773525FB-A6D8-4DB7-9DC2-A799D762A425}"/>
    <dgm:cxn modelId="{F163F970-6F37-4A45-9E1D-F47257A0F46B}" srcId="{102A4DD0-1914-4C72-8227-5A10E087F4C1}" destId="{AB2630DE-E3C5-494E-AA02-9AB3BAE75364}" srcOrd="1" destOrd="0" parTransId="{D991B7BF-A987-477A-9A1A-599A7ABDFA26}" sibTransId="{BB49352B-06AC-4A60-ABDC-50EA333DFF48}"/>
    <dgm:cxn modelId="{4765237F-FA5F-4B81-8AEA-964AF6CE30FE}" type="presOf" srcId="{AB2630DE-E3C5-494E-AA02-9AB3BAE75364}" destId="{04751202-D81E-4087-B7BE-00E2304E42F7}" srcOrd="0" destOrd="0" presId="urn:microsoft.com/office/officeart/2005/8/layout/hierarchy1"/>
    <dgm:cxn modelId="{BAF15090-FA14-4A17-84E9-465FAAA295A6}" type="presOf" srcId="{28939448-8F82-461B-8ECE-C229DC5FE7EF}" destId="{D3E8730F-2434-4FDA-ABD7-18FBC40A454B}" srcOrd="0" destOrd="0" presId="urn:microsoft.com/office/officeart/2005/8/layout/hierarchy1"/>
    <dgm:cxn modelId="{E86F569D-87C3-4348-8657-286B43C155BA}" srcId="{102A4DD0-1914-4C72-8227-5A10E087F4C1}" destId="{02E9FFD5-ADC5-454B-B0C4-440296191FAA}" srcOrd="3" destOrd="0" parTransId="{28939448-8F82-461B-8ECE-C229DC5FE7EF}" sibTransId="{150F2474-D980-47EA-AACB-3D8B6F8B68BB}"/>
    <dgm:cxn modelId="{23822CA1-F418-4712-A338-D9973E9CF8E2}" srcId="{102A4DD0-1914-4C72-8227-5A10E087F4C1}" destId="{97633EE4-BF45-4ED1-8BDC-683696C850BC}" srcOrd="4" destOrd="0" parTransId="{8DB5D564-3F7B-4468-B510-B7F270D774A2}" sibTransId="{AE075CB0-3A2C-407B-B08B-EB09BFBB30DC}"/>
    <dgm:cxn modelId="{45F23AA4-B988-443F-9160-4252209ACDFB}" type="presOf" srcId="{E163654B-A43C-4F55-86C5-E0A87810C0B2}" destId="{186E4416-9D2D-478E-9A97-D7BF0A6B6477}" srcOrd="0" destOrd="0" presId="urn:microsoft.com/office/officeart/2005/8/layout/hierarchy1"/>
    <dgm:cxn modelId="{81C0C5AA-5B78-40A5-871F-FB8376EA1AE0}" type="presOf" srcId="{4096B36D-902F-408C-A8BA-86258B7B5C92}" destId="{7A1FABD1-DFD3-4E88-922D-33D4EAEC0F0A}" srcOrd="0" destOrd="0" presId="urn:microsoft.com/office/officeart/2005/8/layout/hierarchy1"/>
    <dgm:cxn modelId="{FDBAA6AD-5AE7-4083-9018-800D4590175C}" type="presOf" srcId="{D991B7BF-A987-477A-9A1A-599A7ABDFA26}" destId="{E0CBAD79-1754-4E94-B097-A7302CF87502}" srcOrd="0" destOrd="0" presId="urn:microsoft.com/office/officeart/2005/8/layout/hierarchy1"/>
    <dgm:cxn modelId="{9FBC60D9-A36F-440B-A4FB-0675524C8E86}" type="presOf" srcId="{102A4DD0-1914-4C72-8227-5A10E087F4C1}" destId="{DC861300-D646-43BA-A4C5-B40AA98E5532}" srcOrd="0" destOrd="0" presId="urn:microsoft.com/office/officeart/2005/8/layout/hierarchy1"/>
    <dgm:cxn modelId="{0D5B5AF2-0E2A-4CE5-B8DD-78975AA9FCD4}" srcId="{6D14EC82-F616-455D-B815-DFDA8C78D8C5}" destId="{102A4DD0-1914-4C72-8227-5A10E087F4C1}" srcOrd="0" destOrd="0" parTransId="{A0445FD8-40BB-4999-A376-5FBD42BC8414}" sibTransId="{1FAFAEE9-A8A4-473C-BFC5-4D8A41D7ACEC}"/>
    <dgm:cxn modelId="{2625FAF7-7156-4AF7-9081-191F3884276E}" type="presOf" srcId="{F4DB2A3D-BD62-4EFB-A3CE-67D3A9FC3FDE}" destId="{DB1247EE-5DEB-478E-92CC-D92F7F15A7AD}" srcOrd="0" destOrd="0" presId="urn:microsoft.com/office/officeart/2005/8/layout/hierarchy1"/>
    <dgm:cxn modelId="{E5D91BBE-D5F9-4E6F-B7B2-1C132D8923C8}" type="presParOf" srcId="{8697E2DE-E7F8-44B0-8875-611AB30E5475}" destId="{31B6C701-1591-49E7-9454-CCD57969EFEF}" srcOrd="0" destOrd="0" presId="urn:microsoft.com/office/officeart/2005/8/layout/hierarchy1"/>
    <dgm:cxn modelId="{AD129542-CE9B-44A6-BEEA-1777CA5382D7}" type="presParOf" srcId="{31B6C701-1591-49E7-9454-CCD57969EFEF}" destId="{609CC653-B144-42E1-A70B-C409C97C5BD1}" srcOrd="0" destOrd="0" presId="urn:microsoft.com/office/officeart/2005/8/layout/hierarchy1"/>
    <dgm:cxn modelId="{0CB1F153-76A6-4BCE-8C2B-32BE26F5EBC6}" type="presParOf" srcId="{609CC653-B144-42E1-A70B-C409C97C5BD1}" destId="{76507660-28C2-40A9-A430-A5DC74418C6B}" srcOrd="0" destOrd="0" presId="urn:microsoft.com/office/officeart/2005/8/layout/hierarchy1"/>
    <dgm:cxn modelId="{B4987785-924F-4675-AB67-88DE563A7D8C}" type="presParOf" srcId="{609CC653-B144-42E1-A70B-C409C97C5BD1}" destId="{DC861300-D646-43BA-A4C5-B40AA98E5532}" srcOrd="1" destOrd="0" presId="urn:microsoft.com/office/officeart/2005/8/layout/hierarchy1"/>
    <dgm:cxn modelId="{77E2A216-5797-4652-9931-DD3B0578ABCE}" type="presParOf" srcId="{31B6C701-1591-49E7-9454-CCD57969EFEF}" destId="{B901B006-6B32-47E6-BBD7-2A31634307C6}" srcOrd="1" destOrd="0" presId="urn:microsoft.com/office/officeart/2005/8/layout/hierarchy1"/>
    <dgm:cxn modelId="{20DEE897-418B-47CF-A491-5B6892D70292}" type="presParOf" srcId="{B901B006-6B32-47E6-BBD7-2A31634307C6}" destId="{7A1FABD1-DFD3-4E88-922D-33D4EAEC0F0A}" srcOrd="0" destOrd="0" presId="urn:microsoft.com/office/officeart/2005/8/layout/hierarchy1"/>
    <dgm:cxn modelId="{4B30080A-47BD-4EBA-8751-55F47AEE32B1}" type="presParOf" srcId="{B901B006-6B32-47E6-BBD7-2A31634307C6}" destId="{A949E91E-726E-4DB9-BDEB-A93CD02341E4}" srcOrd="1" destOrd="0" presId="urn:microsoft.com/office/officeart/2005/8/layout/hierarchy1"/>
    <dgm:cxn modelId="{60DBE100-38D9-4AA8-B265-5BCEDE897017}" type="presParOf" srcId="{A949E91E-726E-4DB9-BDEB-A93CD02341E4}" destId="{BBEEFEA8-BDE8-48E8-BA48-3FA61713D854}" srcOrd="0" destOrd="0" presId="urn:microsoft.com/office/officeart/2005/8/layout/hierarchy1"/>
    <dgm:cxn modelId="{84DA5C78-A3F5-464A-A44D-8B2221BE240A}" type="presParOf" srcId="{BBEEFEA8-BDE8-48E8-BA48-3FA61713D854}" destId="{EF3F2A99-CEEB-4FD6-B83A-EC43DBF36BB0}" srcOrd="0" destOrd="0" presId="urn:microsoft.com/office/officeart/2005/8/layout/hierarchy1"/>
    <dgm:cxn modelId="{557A00B9-7448-41AD-9FB0-38F4F85DD6FA}" type="presParOf" srcId="{BBEEFEA8-BDE8-48E8-BA48-3FA61713D854}" destId="{6C8420BB-D91F-4B9D-BD82-92460FE6BB7F}" srcOrd="1" destOrd="0" presId="urn:microsoft.com/office/officeart/2005/8/layout/hierarchy1"/>
    <dgm:cxn modelId="{ADE95086-7191-460D-8756-AAF603068712}" type="presParOf" srcId="{A949E91E-726E-4DB9-BDEB-A93CD02341E4}" destId="{3CF23148-9E4C-486D-93FF-52562D57A46A}" srcOrd="1" destOrd="0" presId="urn:microsoft.com/office/officeart/2005/8/layout/hierarchy1"/>
    <dgm:cxn modelId="{CC7B6B11-BA1E-4F8E-9E0C-5400F19E4BF7}" type="presParOf" srcId="{B901B006-6B32-47E6-BBD7-2A31634307C6}" destId="{E0CBAD79-1754-4E94-B097-A7302CF87502}" srcOrd="2" destOrd="0" presId="urn:microsoft.com/office/officeart/2005/8/layout/hierarchy1"/>
    <dgm:cxn modelId="{6F6A8BBD-4292-4635-9A72-DD3CE7A58A23}" type="presParOf" srcId="{B901B006-6B32-47E6-BBD7-2A31634307C6}" destId="{3257666B-09BB-4C7F-89B4-CB6E751C6F5B}" srcOrd="3" destOrd="0" presId="urn:microsoft.com/office/officeart/2005/8/layout/hierarchy1"/>
    <dgm:cxn modelId="{60B975C0-F5D8-40D0-B2C9-7020407C0D62}" type="presParOf" srcId="{3257666B-09BB-4C7F-89B4-CB6E751C6F5B}" destId="{9835EB32-D123-4C6A-B1B0-1D14CE58C9E6}" srcOrd="0" destOrd="0" presId="urn:microsoft.com/office/officeart/2005/8/layout/hierarchy1"/>
    <dgm:cxn modelId="{C61C73D1-99E4-4EC4-B9ED-23A8F4983CB9}" type="presParOf" srcId="{9835EB32-D123-4C6A-B1B0-1D14CE58C9E6}" destId="{2B68F404-E334-409D-B886-27298E888E2D}" srcOrd="0" destOrd="0" presId="urn:microsoft.com/office/officeart/2005/8/layout/hierarchy1"/>
    <dgm:cxn modelId="{AB005FB2-419D-4ACF-96B9-15516AC8B051}" type="presParOf" srcId="{9835EB32-D123-4C6A-B1B0-1D14CE58C9E6}" destId="{04751202-D81E-4087-B7BE-00E2304E42F7}" srcOrd="1" destOrd="0" presId="urn:microsoft.com/office/officeart/2005/8/layout/hierarchy1"/>
    <dgm:cxn modelId="{50C6DC0E-D7C7-4537-AE05-B5BE924F425A}" type="presParOf" srcId="{3257666B-09BB-4C7F-89B4-CB6E751C6F5B}" destId="{CEE6D80B-6083-4FAC-9596-04AE0825D4A7}" srcOrd="1" destOrd="0" presId="urn:microsoft.com/office/officeart/2005/8/layout/hierarchy1"/>
    <dgm:cxn modelId="{2176892D-C8B8-4C7A-9491-5F299C7BCF10}" type="presParOf" srcId="{B901B006-6B32-47E6-BBD7-2A31634307C6}" destId="{DB1247EE-5DEB-478E-92CC-D92F7F15A7AD}" srcOrd="4" destOrd="0" presId="urn:microsoft.com/office/officeart/2005/8/layout/hierarchy1"/>
    <dgm:cxn modelId="{442158C2-AE22-4F45-A118-335744432B7D}" type="presParOf" srcId="{B901B006-6B32-47E6-BBD7-2A31634307C6}" destId="{E1BB45C2-9046-4732-BAE7-D107DD49E79E}" srcOrd="5" destOrd="0" presId="urn:microsoft.com/office/officeart/2005/8/layout/hierarchy1"/>
    <dgm:cxn modelId="{1B039494-F8BE-43CD-9661-A1BE266B2C73}" type="presParOf" srcId="{E1BB45C2-9046-4732-BAE7-D107DD49E79E}" destId="{AF1E784A-E526-4510-8B8F-9456B1FCAE92}" srcOrd="0" destOrd="0" presId="urn:microsoft.com/office/officeart/2005/8/layout/hierarchy1"/>
    <dgm:cxn modelId="{4D8F4AE0-2829-4C61-AC81-9914864242D4}" type="presParOf" srcId="{AF1E784A-E526-4510-8B8F-9456B1FCAE92}" destId="{FB97708D-ABAB-4840-BA8E-4D3F504520EA}" srcOrd="0" destOrd="0" presId="urn:microsoft.com/office/officeart/2005/8/layout/hierarchy1"/>
    <dgm:cxn modelId="{133462F0-0B45-47C9-AA07-C6D32CF75BBD}" type="presParOf" srcId="{AF1E784A-E526-4510-8B8F-9456B1FCAE92}" destId="{186E4416-9D2D-478E-9A97-D7BF0A6B6477}" srcOrd="1" destOrd="0" presId="urn:microsoft.com/office/officeart/2005/8/layout/hierarchy1"/>
    <dgm:cxn modelId="{62F100AD-DEAE-4B7F-A75D-1F705A37353D}" type="presParOf" srcId="{E1BB45C2-9046-4732-BAE7-D107DD49E79E}" destId="{AD7034E6-B5FA-4DC1-9F2C-091A8A4915BE}" srcOrd="1" destOrd="0" presId="urn:microsoft.com/office/officeart/2005/8/layout/hierarchy1"/>
    <dgm:cxn modelId="{6445326D-B26E-421D-9388-7727547B5742}" type="presParOf" srcId="{B901B006-6B32-47E6-BBD7-2A31634307C6}" destId="{D3E8730F-2434-4FDA-ABD7-18FBC40A454B}" srcOrd="6" destOrd="0" presId="urn:microsoft.com/office/officeart/2005/8/layout/hierarchy1"/>
    <dgm:cxn modelId="{421EBA0C-8105-4A4C-A6AD-5173E90D796E}" type="presParOf" srcId="{B901B006-6B32-47E6-BBD7-2A31634307C6}" destId="{E10A53F5-3C3B-4286-B1B1-101B5C3D0A4A}" srcOrd="7" destOrd="0" presId="urn:microsoft.com/office/officeart/2005/8/layout/hierarchy1"/>
    <dgm:cxn modelId="{8D15283E-B545-4220-947A-9D17B8D29BB6}" type="presParOf" srcId="{E10A53F5-3C3B-4286-B1B1-101B5C3D0A4A}" destId="{C697A9E3-76C7-430A-8AF4-5BF2F511F5CB}" srcOrd="0" destOrd="0" presId="urn:microsoft.com/office/officeart/2005/8/layout/hierarchy1"/>
    <dgm:cxn modelId="{D180DB3E-BBD8-45BF-B27E-812912BE9ED4}" type="presParOf" srcId="{C697A9E3-76C7-430A-8AF4-5BF2F511F5CB}" destId="{0A3C6542-5FC7-484C-8157-3D6479A115C1}" srcOrd="0" destOrd="0" presId="urn:microsoft.com/office/officeart/2005/8/layout/hierarchy1"/>
    <dgm:cxn modelId="{0176EB6B-48E7-44B7-9545-07765D205039}" type="presParOf" srcId="{C697A9E3-76C7-430A-8AF4-5BF2F511F5CB}" destId="{846D50A9-7197-49F2-8E91-6D0EE43D8C6B}" srcOrd="1" destOrd="0" presId="urn:microsoft.com/office/officeart/2005/8/layout/hierarchy1"/>
    <dgm:cxn modelId="{9502549A-8783-482D-8E87-2A006753C9BE}" type="presParOf" srcId="{E10A53F5-3C3B-4286-B1B1-101B5C3D0A4A}" destId="{2786717F-C4EF-4856-AD80-87AACFE66466}" srcOrd="1" destOrd="0" presId="urn:microsoft.com/office/officeart/2005/8/layout/hierarchy1"/>
    <dgm:cxn modelId="{BC0E0F1B-1631-401F-A3A6-413E3F91CCF8}" type="presParOf" srcId="{B901B006-6B32-47E6-BBD7-2A31634307C6}" destId="{AD5FA1D3-E40E-472E-80A4-BCCE869DFABB}" srcOrd="8" destOrd="0" presId="urn:microsoft.com/office/officeart/2005/8/layout/hierarchy1"/>
    <dgm:cxn modelId="{2EAEABB4-F484-48A0-BDD8-346791E5D69F}" type="presParOf" srcId="{B901B006-6B32-47E6-BBD7-2A31634307C6}" destId="{B52E8080-41B0-462F-BB1A-8CA0E86EE14E}" srcOrd="9" destOrd="0" presId="urn:microsoft.com/office/officeart/2005/8/layout/hierarchy1"/>
    <dgm:cxn modelId="{F07BC8CB-C128-471A-93ED-95F7534BA5B1}" type="presParOf" srcId="{B52E8080-41B0-462F-BB1A-8CA0E86EE14E}" destId="{50C78E0D-F2DA-4077-B981-45D93E1CD352}" srcOrd="0" destOrd="0" presId="urn:microsoft.com/office/officeart/2005/8/layout/hierarchy1"/>
    <dgm:cxn modelId="{2B4EB193-7B36-470E-B01E-FF92E8429A55}" type="presParOf" srcId="{50C78E0D-F2DA-4077-B981-45D93E1CD352}" destId="{7D547809-3E5F-4E12-9893-34EE21F4CEC2}" srcOrd="0" destOrd="0" presId="urn:microsoft.com/office/officeart/2005/8/layout/hierarchy1"/>
    <dgm:cxn modelId="{70E7DA94-89B9-4D26-B804-76AB8EBBC945}" type="presParOf" srcId="{50C78E0D-F2DA-4077-B981-45D93E1CD352}" destId="{524100B4-961F-4818-9D84-56A2FCFF5D7A}" srcOrd="1" destOrd="0" presId="urn:microsoft.com/office/officeart/2005/8/layout/hierarchy1"/>
    <dgm:cxn modelId="{8B97B8CC-EA0B-4DE8-BCE5-190E615F32E1}" type="presParOf" srcId="{B52E8080-41B0-462F-BB1A-8CA0E86EE14E}" destId="{D69A553F-8331-43B3-9755-B6E2378218F2}" srcOrd="1" destOrd="0" presId="urn:microsoft.com/office/officeart/2005/8/layout/hierarchy1"/>
  </dgm:cxnLst>
  <dgm:bg>
    <a:noFill/>
  </dgm:bg>
  <dgm:whole>
    <a:ln w="381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F7B0AB-1AAE-4C98-B6AC-A1262A4D0EE1}"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US"/>
        </a:p>
      </dgm:t>
    </dgm:pt>
    <dgm:pt modelId="{DEF941F5-E446-4684-8378-2E838E4CFF60}">
      <dgm:prSet phldrT="[Text]" custT="1"/>
      <dgm:spPr>
        <a:noFill/>
        <a:ln w="28575">
          <a:solidFill>
            <a:schemeClr val="accent6">
              <a:lumMod val="75000"/>
            </a:schemeClr>
          </a:solidFill>
        </a:ln>
        <a:effectLst/>
        <a:scene3d>
          <a:camera prst="orthographicFront"/>
          <a:lightRig rig="flat" dir="t"/>
        </a:scene3d>
      </dgm:spPr>
      <dgm:t>
        <a:bodyPr spcFirstLastPara="0" vert="horz" wrap="square" lIns="91440" tIns="91440" rIns="91440" bIns="91440" numCol="1" spcCol="1270" anchor="ctr" anchorCtr="0"/>
        <a:lstStyle/>
        <a:p>
          <a:r>
            <a:rPr lang="en-US" sz="2000" b="0" dirty="0">
              <a:solidFill>
                <a:schemeClr val="tx1"/>
              </a:solidFill>
              <a:latin typeface="Gill Sans MT" panose="020B0502020104020203" pitchFamily="34" charset="0"/>
              <a:ea typeface="Cambria" panose="02040503050406030204" pitchFamily="18" charset="0"/>
            </a:rPr>
            <a:t>Corporate Social Responsibility Policy</a:t>
          </a:r>
          <a:endParaRPr lang="en-US" sz="2000" b="0" dirty="0">
            <a:solidFill>
              <a:schemeClr val="tx1"/>
            </a:solidFill>
            <a:latin typeface="Gill Sans MT" panose="020B0502020104020203" pitchFamily="34" charset="0"/>
          </a:endParaRPr>
        </a:p>
      </dgm:t>
    </dgm:pt>
    <dgm:pt modelId="{D0EE04CD-E8A8-464E-9E7B-66C5E290E5D8}" type="parTrans" cxnId="{8B2D8E7A-4167-4A97-827B-52E83AB602BD}">
      <dgm:prSet/>
      <dgm:spPr/>
      <dgm:t>
        <a:bodyPr/>
        <a:lstStyle/>
        <a:p>
          <a:endParaRPr lang="en-US" sz="1800" b="1">
            <a:solidFill>
              <a:schemeClr val="bg1"/>
            </a:solidFill>
          </a:endParaRPr>
        </a:p>
      </dgm:t>
    </dgm:pt>
    <dgm:pt modelId="{14802240-042D-439F-8BDD-46C2CF92B2EA}" type="sibTrans" cxnId="{8B2D8E7A-4167-4A97-827B-52E83AB602BD}">
      <dgm:prSet/>
      <dgm:spPr/>
      <dgm:t>
        <a:bodyPr/>
        <a:lstStyle/>
        <a:p>
          <a:endParaRPr lang="en-US" sz="1800" b="1">
            <a:solidFill>
              <a:schemeClr val="bg1"/>
            </a:solidFill>
          </a:endParaRPr>
        </a:p>
      </dgm:t>
    </dgm:pt>
    <dgm:pt modelId="{9760AF18-5D34-4B06-83AC-F317A20E8522}">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Anti Harassment Policy</a:t>
          </a:r>
        </a:p>
      </dgm:t>
    </dgm:pt>
    <dgm:pt modelId="{98CE7040-988D-49CA-B478-B177D3709795}" type="parTrans" cxnId="{B11A7C97-346C-4767-BD00-C0A58CF3C424}">
      <dgm:prSet/>
      <dgm:spPr/>
      <dgm:t>
        <a:bodyPr/>
        <a:lstStyle/>
        <a:p>
          <a:endParaRPr lang="en-US" b="1">
            <a:solidFill>
              <a:schemeClr val="bg1"/>
            </a:solidFill>
          </a:endParaRPr>
        </a:p>
      </dgm:t>
    </dgm:pt>
    <dgm:pt modelId="{1C9DF0F8-FD14-4F8B-8E31-B859C09BA80C}" type="sibTrans" cxnId="{B11A7C97-346C-4767-BD00-C0A58CF3C424}">
      <dgm:prSet/>
      <dgm:spPr/>
      <dgm:t>
        <a:bodyPr/>
        <a:lstStyle/>
        <a:p>
          <a:endParaRPr lang="en-US" b="1">
            <a:solidFill>
              <a:schemeClr val="bg1"/>
            </a:solidFill>
          </a:endParaRPr>
        </a:p>
      </dgm:t>
    </dgm:pt>
    <dgm:pt modelId="{04609C03-0075-49D1-A959-FB01834584B8}">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Investment Policy Guidelines </a:t>
          </a:r>
        </a:p>
      </dgm:t>
    </dgm:pt>
    <dgm:pt modelId="{00F53672-3A04-48B9-BCB6-B4EBC8896FC1}" type="parTrans" cxnId="{DEDB8001-81E3-450C-BC1E-7264EA39466F}">
      <dgm:prSet/>
      <dgm:spPr/>
      <dgm:t>
        <a:bodyPr/>
        <a:lstStyle/>
        <a:p>
          <a:endParaRPr lang="en-US" b="1">
            <a:solidFill>
              <a:schemeClr val="bg1"/>
            </a:solidFill>
          </a:endParaRPr>
        </a:p>
      </dgm:t>
    </dgm:pt>
    <dgm:pt modelId="{67962AAE-AA81-44FB-A7DE-B0B2969B8ECB}" type="sibTrans" cxnId="{DEDB8001-81E3-450C-BC1E-7264EA39466F}">
      <dgm:prSet/>
      <dgm:spPr/>
      <dgm:t>
        <a:bodyPr/>
        <a:lstStyle/>
        <a:p>
          <a:endParaRPr lang="en-US" b="1">
            <a:solidFill>
              <a:schemeClr val="bg1"/>
            </a:solidFill>
          </a:endParaRPr>
        </a:p>
      </dgm:t>
    </dgm:pt>
    <dgm:pt modelId="{B7B6904B-5F43-4FC3-AB29-EB80694294F5}">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Risk Management Policy </a:t>
          </a:r>
        </a:p>
      </dgm:t>
    </dgm:pt>
    <dgm:pt modelId="{BED9C954-5C6A-4D1A-AE1A-8F6BF4CB9180}" type="parTrans" cxnId="{82F9CDB5-5E93-4F81-8443-D6C7280D6D59}">
      <dgm:prSet/>
      <dgm:spPr/>
      <dgm:t>
        <a:bodyPr/>
        <a:lstStyle/>
        <a:p>
          <a:endParaRPr lang="en-US" b="1">
            <a:solidFill>
              <a:schemeClr val="bg1"/>
            </a:solidFill>
          </a:endParaRPr>
        </a:p>
      </dgm:t>
    </dgm:pt>
    <dgm:pt modelId="{9B9FE815-C8E9-411C-B8D4-6EDE4BD81AFB}" type="sibTrans" cxnId="{82F9CDB5-5E93-4F81-8443-D6C7280D6D59}">
      <dgm:prSet/>
      <dgm:spPr/>
      <dgm:t>
        <a:bodyPr/>
        <a:lstStyle/>
        <a:p>
          <a:endParaRPr lang="en-US" b="1">
            <a:solidFill>
              <a:schemeClr val="bg1"/>
            </a:solidFill>
          </a:endParaRPr>
        </a:p>
      </dgm:t>
    </dgm:pt>
    <dgm:pt modelId="{3967E12E-C7E7-4500-97E4-381C1F91CE35}">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Insider Trading Policy</a:t>
          </a:r>
        </a:p>
      </dgm:t>
    </dgm:pt>
    <dgm:pt modelId="{83B5F1B0-C8D9-47D2-886D-181760CCA98B}" type="parTrans" cxnId="{14243F47-D49C-44EB-86A5-A745FF465849}">
      <dgm:prSet/>
      <dgm:spPr/>
      <dgm:t>
        <a:bodyPr/>
        <a:lstStyle/>
        <a:p>
          <a:endParaRPr lang="en-US" b="1">
            <a:solidFill>
              <a:schemeClr val="bg1"/>
            </a:solidFill>
          </a:endParaRPr>
        </a:p>
      </dgm:t>
    </dgm:pt>
    <dgm:pt modelId="{4E75D0D6-B56B-4CA3-9EE1-5EB294608994}" type="sibTrans" cxnId="{14243F47-D49C-44EB-86A5-A745FF465849}">
      <dgm:prSet/>
      <dgm:spPr/>
      <dgm:t>
        <a:bodyPr/>
        <a:lstStyle/>
        <a:p>
          <a:endParaRPr lang="en-US" b="1">
            <a:solidFill>
              <a:schemeClr val="bg1"/>
            </a:solidFill>
          </a:endParaRPr>
        </a:p>
      </dgm:t>
    </dgm:pt>
    <dgm:pt modelId="{EB6313CC-FD2C-45A1-8B90-5BF81E932041}">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Directors’ Remuneration Policy </a:t>
          </a:r>
        </a:p>
      </dgm:t>
    </dgm:pt>
    <dgm:pt modelId="{69B979EC-DE96-4021-A359-D42B47B893D6}" type="parTrans" cxnId="{0DFFEF3F-6625-4C8C-926B-2A887CDD9B45}">
      <dgm:prSet/>
      <dgm:spPr/>
      <dgm:t>
        <a:bodyPr/>
        <a:lstStyle/>
        <a:p>
          <a:endParaRPr lang="en-US" b="1">
            <a:solidFill>
              <a:schemeClr val="bg1"/>
            </a:solidFill>
          </a:endParaRPr>
        </a:p>
      </dgm:t>
    </dgm:pt>
    <dgm:pt modelId="{D395EE32-5C4D-4A6A-9338-2E3F81E350D7}" type="sibTrans" cxnId="{0DFFEF3F-6625-4C8C-926B-2A887CDD9B45}">
      <dgm:prSet/>
      <dgm:spPr/>
      <dgm:t>
        <a:bodyPr/>
        <a:lstStyle/>
        <a:p>
          <a:endParaRPr lang="en-US" b="1">
            <a:solidFill>
              <a:schemeClr val="bg1"/>
            </a:solidFill>
          </a:endParaRPr>
        </a:p>
      </dgm:t>
    </dgm:pt>
    <dgm:pt modelId="{84A1C6E0-2CCA-4C8B-AAD9-EF8447AAC88B}">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Whistle Blowing Policy</a:t>
          </a:r>
        </a:p>
      </dgm:t>
    </dgm:pt>
    <dgm:pt modelId="{9FB650CC-F0E0-4A37-8138-DF16C15646C1}" type="parTrans" cxnId="{8FD49AC0-1A0E-447A-BD6B-8EADE8B2A80C}">
      <dgm:prSet/>
      <dgm:spPr/>
      <dgm:t>
        <a:bodyPr/>
        <a:lstStyle/>
        <a:p>
          <a:endParaRPr lang="en-US" b="1">
            <a:solidFill>
              <a:schemeClr val="bg1"/>
            </a:solidFill>
          </a:endParaRPr>
        </a:p>
      </dgm:t>
    </dgm:pt>
    <dgm:pt modelId="{8F897291-255E-4D7D-912A-ED3A9182E2A4}" type="sibTrans" cxnId="{8FD49AC0-1A0E-447A-BD6B-8EADE8B2A80C}">
      <dgm:prSet/>
      <dgm:spPr/>
      <dgm:t>
        <a:bodyPr/>
        <a:lstStyle/>
        <a:p>
          <a:endParaRPr lang="en-US" b="1">
            <a:solidFill>
              <a:schemeClr val="bg1"/>
            </a:solidFill>
          </a:endParaRPr>
        </a:p>
      </dgm:t>
    </dgm:pt>
    <dgm:pt modelId="{80AC8781-ED7C-468A-90C4-02C4FBDBFA51}">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Related Party Transactions Policy </a:t>
          </a:r>
        </a:p>
      </dgm:t>
    </dgm:pt>
    <dgm:pt modelId="{1395AEE1-270B-476A-90FB-91F76102530F}" type="parTrans" cxnId="{16C0ABCF-8925-4850-BB7C-12A88316A852}">
      <dgm:prSet/>
      <dgm:spPr/>
      <dgm:t>
        <a:bodyPr/>
        <a:lstStyle/>
        <a:p>
          <a:endParaRPr lang="en-US" b="1">
            <a:solidFill>
              <a:schemeClr val="bg1"/>
            </a:solidFill>
          </a:endParaRPr>
        </a:p>
      </dgm:t>
    </dgm:pt>
    <dgm:pt modelId="{0D6A2D9A-7ED8-45F9-A1F7-FEB5025BBB75}" type="sibTrans" cxnId="{16C0ABCF-8925-4850-BB7C-12A88316A852}">
      <dgm:prSet/>
      <dgm:spPr/>
      <dgm:t>
        <a:bodyPr/>
        <a:lstStyle/>
        <a:p>
          <a:endParaRPr lang="en-US" b="1">
            <a:solidFill>
              <a:schemeClr val="bg1"/>
            </a:solidFill>
          </a:endParaRPr>
        </a:p>
      </dgm:t>
    </dgm:pt>
    <dgm:pt modelId="{56C76D69-F84A-476F-ACBB-4180B76438DE}">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Communication &amp; Disclosure Policy</a:t>
          </a:r>
        </a:p>
      </dgm:t>
    </dgm:pt>
    <dgm:pt modelId="{24EA7580-0410-45FB-BDD6-389564DB321B}" type="parTrans" cxnId="{62735A28-D04E-4E3F-91F2-F37001030465}">
      <dgm:prSet/>
      <dgm:spPr/>
      <dgm:t>
        <a:bodyPr/>
        <a:lstStyle/>
        <a:p>
          <a:endParaRPr lang="en-US" b="1">
            <a:solidFill>
              <a:schemeClr val="bg1"/>
            </a:solidFill>
          </a:endParaRPr>
        </a:p>
      </dgm:t>
    </dgm:pt>
    <dgm:pt modelId="{4D514D7A-80C3-414C-AE3F-09150CB5C378}" type="sibTrans" cxnId="{62735A28-D04E-4E3F-91F2-F37001030465}">
      <dgm:prSet/>
      <dgm:spPr/>
      <dgm:t>
        <a:bodyPr/>
        <a:lstStyle/>
        <a:p>
          <a:endParaRPr lang="en-US" b="1">
            <a:solidFill>
              <a:schemeClr val="bg1"/>
            </a:solidFill>
          </a:endParaRPr>
        </a:p>
      </dgm:t>
    </dgm:pt>
    <dgm:pt modelId="{ECCBFD77-E6D7-4624-BAD7-2A7BA1E1590F}">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Environmental Policy </a:t>
          </a:r>
        </a:p>
      </dgm:t>
    </dgm:pt>
    <dgm:pt modelId="{76DE9E45-28A3-432E-849C-E6122E656CA6}" type="parTrans" cxnId="{6B9EB730-8C1A-4340-8407-70DF476DBF6D}">
      <dgm:prSet/>
      <dgm:spPr/>
      <dgm:t>
        <a:bodyPr/>
        <a:lstStyle/>
        <a:p>
          <a:endParaRPr lang="en-US" b="1">
            <a:solidFill>
              <a:schemeClr val="bg1"/>
            </a:solidFill>
          </a:endParaRPr>
        </a:p>
      </dgm:t>
    </dgm:pt>
    <dgm:pt modelId="{EF2F2AB6-24A5-4831-BDBA-77AE890897AB}" type="sibTrans" cxnId="{6B9EB730-8C1A-4340-8407-70DF476DBF6D}">
      <dgm:prSet/>
      <dgm:spPr/>
      <dgm:t>
        <a:bodyPr/>
        <a:lstStyle/>
        <a:p>
          <a:endParaRPr lang="en-US" b="1">
            <a:solidFill>
              <a:schemeClr val="bg1"/>
            </a:solidFill>
          </a:endParaRPr>
        </a:p>
      </dgm:t>
    </dgm:pt>
    <dgm:pt modelId="{CD93349F-F186-47D1-BCDE-B979FD0895E0}">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Occupational Health &amp; Safety Policy </a:t>
          </a:r>
        </a:p>
      </dgm:t>
    </dgm:pt>
    <dgm:pt modelId="{711CEE89-50BC-48A1-9891-2BD20403F22E}" type="parTrans" cxnId="{304AC3FB-5510-4882-90E7-F428479F0994}">
      <dgm:prSet/>
      <dgm:spPr/>
      <dgm:t>
        <a:bodyPr/>
        <a:lstStyle/>
        <a:p>
          <a:endParaRPr lang="en-US" b="1">
            <a:solidFill>
              <a:schemeClr val="bg1"/>
            </a:solidFill>
          </a:endParaRPr>
        </a:p>
      </dgm:t>
    </dgm:pt>
    <dgm:pt modelId="{FC574107-4FD5-4BB5-986F-48ABE6446299}" type="sibTrans" cxnId="{304AC3FB-5510-4882-90E7-F428479F0994}">
      <dgm:prSet/>
      <dgm:spPr/>
      <dgm:t>
        <a:bodyPr/>
        <a:lstStyle/>
        <a:p>
          <a:endParaRPr lang="en-US" b="1">
            <a:solidFill>
              <a:schemeClr val="bg1"/>
            </a:solidFill>
          </a:endParaRPr>
        </a:p>
      </dgm:t>
    </dgm:pt>
    <dgm:pt modelId="{7CEE16A1-36E0-4B29-BE8F-A955A59DE9C4}">
      <dgm:prSet custT="1"/>
      <dgm:spPr>
        <a:noFill/>
        <a:ln w="28575">
          <a:solidFill>
            <a:schemeClr val="accent6">
              <a:lumMod val="75000"/>
            </a:schemeClr>
          </a:solidFill>
        </a:ln>
      </dgm:spPr>
      <dgm:t>
        <a:bodyPr/>
        <a:lstStyle/>
        <a:p>
          <a:r>
            <a:rPr lang="en-US" sz="2000" b="0" dirty="0">
              <a:solidFill>
                <a:schemeClr val="tx1"/>
              </a:solidFill>
              <a:latin typeface="Gill Sans MT" panose="020B0502020104020203" pitchFamily="34" charset="0"/>
              <a:ea typeface="Cambria" panose="02040503050406030204" pitchFamily="18" charset="0"/>
            </a:rPr>
            <a:t>Quality Policy </a:t>
          </a:r>
        </a:p>
      </dgm:t>
    </dgm:pt>
    <dgm:pt modelId="{E6F924F3-4EA1-4EBA-9A49-35AAD6A9883C}" type="parTrans" cxnId="{ACBF9F9C-9F99-43C8-AA9F-E9BBA0B7770F}">
      <dgm:prSet/>
      <dgm:spPr/>
      <dgm:t>
        <a:bodyPr/>
        <a:lstStyle/>
        <a:p>
          <a:endParaRPr lang="en-US" b="1">
            <a:solidFill>
              <a:schemeClr val="bg1"/>
            </a:solidFill>
          </a:endParaRPr>
        </a:p>
      </dgm:t>
    </dgm:pt>
    <dgm:pt modelId="{126D3462-F183-4416-A3C5-B53C31295803}" type="sibTrans" cxnId="{ACBF9F9C-9F99-43C8-AA9F-E9BBA0B7770F}">
      <dgm:prSet/>
      <dgm:spPr/>
      <dgm:t>
        <a:bodyPr/>
        <a:lstStyle/>
        <a:p>
          <a:endParaRPr lang="en-US" b="1">
            <a:solidFill>
              <a:schemeClr val="bg1"/>
            </a:solidFill>
          </a:endParaRPr>
        </a:p>
      </dgm:t>
    </dgm:pt>
    <dgm:pt modelId="{4565CCDE-501D-49B5-B7F6-5EB48FFB2211}">
      <dgm:prSet custT="1"/>
      <dgm:spPr>
        <a:noFill/>
        <a:ln w="28575">
          <a:solidFill>
            <a:schemeClr val="accent6">
              <a:lumMod val="75000"/>
            </a:schemeClr>
          </a:solidFill>
        </a:ln>
      </dgm:spPr>
      <dgm:t>
        <a:bodyPr/>
        <a:lstStyle/>
        <a:p>
          <a:pPr algn="ctr"/>
          <a:r>
            <a:rPr lang="en-US" sz="2000" dirty="0">
              <a:solidFill>
                <a:schemeClr val="tx1"/>
              </a:solidFill>
              <a:latin typeface="Gill Sans MT" panose="020B0502020104020203" pitchFamily="34" charset="0"/>
              <a:cs typeface="Times New Roman" panose="02020603050405020304" pitchFamily="18" charset="0"/>
            </a:rPr>
            <a:t>IT Governance Policy</a:t>
          </a:r>
          <a:endParaRPr lang="en-US" sz="2000" b="0" dirty="0">
            <a:solidFill>
              <a:schemeClr val="tx1"/>
            </a:solidFill>
            <a:latin typeface="Gill Sans MT" panose="020B0502020104020203" pitchFamily="34" charset="0"/>
            <a:ea typeface="Cambria" panose="02040503050406030204" pitchFamily="18" charset="0"/>
          </a:endParaRPr>
        </a:p>
      </dgm:t>
    </dgm:pt>
    <dgm:pt modelId="{4805CE7F-9FA6-406D-8DF8-D06C9EB31B8E}" type="parTrans" cxnId="{CF8FE5F7-D9CE-4C2F-8916-E25F9067BE9B}">
      <dgm:prSet/>
      <dgm:spPr/>
      <dgm:t>
        <a:bodyPr/>
        <a:lstStyle/>
        <a:p>
          <a:endParaRPr lang="en-PK"/>
        </a:p>
      </dgm:t>
    </dgm:pt>
    <dgm:pt modelId="{48571D0F-FB03-477F-8FC4-65B70D8AF453}" type="sibTrans" cxnId="{CF8FE5F7-D9CE-4C2F-8916-E25F9067BE9B}">
      <dgm:prSet/>
      <dgm:spPr/>
      <dgm:t>
        <a:bodyPr/>
        <a:lstStyle/>
        <a:p>
          <a:endParaRPr lang="en-PK"/>
        </a:p>
      </dgm:t>
    </dgm:pt>
    <dgm:pt modelId="{05D4A735-4769-4ABE-A8EA-D30BE40F73EA}">
      <dgm:prSet custT="1"/>
      <dgm:spPr>
        <a:noFill/>
        <a:ln w="28575">
          <a:solidFill>
            <a:schemeClr val="accent6">
              <a:lumMod val="75000"/>
            </a:schemeClr>
          </a:solidFill>
        </a:ln>
      </dgm:spPr>
      <dgm:t>
        <a:bodyPr/>
        <a:lstStyle/>
        <a:p>
          <a:r>
            <a:rPr lang="en-US" sz="2000" dirty="0">
              <a:solidFill>
                <a:schemeClr val="tx1"/>
              </a:solidFill>
              <a:latin typeface="Gill Sans MT" panose="020B0502020104020203" pitchFamily="34" charset="0"/>
              <a:cs typeface="Times New Roman" panose="02020603050405020304" pitchFamily="18" charset="0"/>
            </a:rPr>
            <a:t>Policy for Record and Archive Management</a:t>
          </a:r>
          <a:endParaRPr lang="en-US" sz="2000" b="0" dirty="0">
            <a:solidFill>
              <a:schemeClr val="tx1"/>
            </a:solidFill>
            <a:latin typeface="Gill Sans MT" panose="020B0502020104020203" pitchFamily="34" charset="0"/>
            <a:ea typeface="Cambria" panose="02040503050406030204" pitchFamily="18" charset="0"/>
          </a:endParaRPr>
        </a:p>
      </dgm:t>
    </dgm:pt>
    <dgm:pt modelId="{25008946-EA9D-4766-AA86-3BED34D942FD}" type="parTrans" cxnId="{98D4DE03-0FFD-4F2A-A6C6-7515D27AB228}">
      <dgm:prSet/>
      <dgm:spPr/>
      <dgm:t>
        <a:bodyPr/>
        <a:lstStyle/>
        <a:p>
          <a:endParaRPr lang="en-PK"/>
        </a:p>
      </dgm:t>
    </dgm:pt>
    <dgm:pt modelId="{D6D8EF42-7B6D-453D-A38D-E6A6359BF4BA}" type="sibTrans" cxnId="{98D4DE03-0FFD-4F2A-A6C6-7515D27AB228}">
      <dgm:prSet/>
      <dgm:spPr/>
      <dgm:t>
        <a:bodyPr/>
        <a:lstStyle/>
        <a:p>
          <a:endParaRPr lang="en-PK"/>
        </a:p>
      </dgm:t>
    </dgm:pt>
    <dgm:pt modelId="{216781B7-7E91-4459-AB84-DE75465FD465}">
      <dgm:prSet custT="1"/>
      <dgm:spPr>
        <a:noFill/>
        <a:ln w="28575">
          <a:solidFill>
            <a:schemeClr val="accent6">
              <a:lumMod val="75000"/>
            </a:schemeClr>
          </a:solidFill>
        </a:ln>
      </dgm:spPr>
      <dgm:t>
        <a:bodyPr/>
        <a:lstStyle/>
        <a:p>
          <a:r>
            <a:rPr lang="en-US" sz="2000" dirty="0">
              <a:solidFill>
                <a:schemeClr val="tx1"/>
              </a:solidFill>
              <a:latin typeface="Gill Sans MT" panose="020B0502020104020203" pitchFamily="34" charset="0"/>
              <a:ea typeface="Tahoma" panose="020B0604030504040204" pitchFamily="34" charset="0"/>
              <a:cs typeface="Times New Roman" panose="02020603050405020304" pitchFamily="18" charset="0"/>
            </a:rPr>
            <a:t>Diversity, Equity, and Inclusion Policy</a:t>
          </a:r>
          <a:endParaRPr lang="en-US" sz="2000" b="0" dirty="0">
            <a:solidFill>
              <a:schemeClr val="tx1"/>
            </a:solidFill>
            <a:latin typeface="Gill Sans MT" panose="020B0502020104020203" pitchFamily="34" charset="0"/>
            <a:ea typeface="Cambria" panose="02040503050406030204" pitchFamily="18" charset="0"/>
          </a:endParaRPr>
        </a:p>
      </dgm:t>
    </dgm:pt>
    <dgm:pt modelId="{40380FC9-AEE5-4967-ABA7-0619A67222F6}" type="parTrans" cxnId="{52A2B1AB-6851-4834-BA65-2E02C93FC941}">
      <dgm:prSet/>
      <dgm:spPr/>
      <dgm:t>
        <a:bodyPr/>
        <a:lstStyle/>
        <a:p>
          <a:endParaRPr lang="en-PK"/>
        </a:p>
      </dgm:t>
    </dgm:pt>
    <dgm:pt modelId="{2F72296C-1574-4FE8-9C1C-7B0FBAA24A17}" type="sibTrans" cxnId="{52A2B1AB-6851-4834-BA65-2E02C93FC941}">
      <dgm:prSet/>
      <dgm:spPr/>
      <dgm:t>
        <a:bodyPr/>
        <a:lstStyle/>
        <a:p>
          <a:endParaRPr lang="en-PK"/>
        </a:p>
      </dgm:t>
    </dgm:pt>
    <dgm:pt modelId="{23BD8BEC-AB7A-4E8B-9D93-E71C79C75784}">
      <dgm:prSet custT="1"/>
      <dgm:spPr>
        <a:noFill/>
        <a:ln w="28575">
          <a:solidFill>
            <a:schemeClr val="accent6">
              <a:lumMod val="75000"/>
            </a:schemeClr>
          </a:solidFill>
        </a:ln>
      </dgm:spPr>
      <dgm:t>
        <a:bodyPr/>
        <a:lstStyle/>
        <a:p>
          <a:r>
            <a:rPr lang="en-US" sz="2000" dirty="0">
              <a:solidFill>
                <a:schemeClr val="tx1"/>
              </a:solidFill>
              <a:latin typeface="Gill Sans MT" panose="020B0502020104020203" pitchFamily="34" charset="0"/>
              <a:cs typeface="Times New Roman" panose="02020603050405020304" pitchFamily="18" charset="0"/>
            </a:rPr>
            <a:t>Succession Planning Policy</a:t>
          </a:r>
          <a:endParaRPr lang="en-US" sz="2000" b="0" dirty="0">
            <a:solidFill>
              <a:schemeClr val="tx1"/>
            </a:solidFill>
            <a:latin typeface="Gill Sans MT" panose="020B0502020104020203" pitchFamily="34" charset="0"/>
            <a:ea typeface="Cambria" panose="02040503050406030204" pitchFamily="18" charset="0"/>
          </a:endParaRPr>
        </a:p>
      </dgm:t>
    </dgm:pt>
    <dgm:pt modelId="{60D9E842-A022-46FC-AA55-A213D8AF6AF4}" type="parTrans" cxnId="{B78E01AE-BBDF-4CA1-A1A9-534EB0555D82}">
      <dgm:prSet/>
      <dgm:spPr/>
      <dgm:t>
        <a:bodyPr/>
        <a:lstStyle/>
        <a:p>
          <a:endParaRPr lang="en-PK"/>
        </a:p>
      </dgm:t>
    </dgm:pt>
    <dgm:pt modelId="{0667478A-A39C-417B-8B6C-DA53A469159B}" type="sibTrans" cxnId="{B78E01AE-BBDF-4CA1-A1A9-534EB0555D82}">
      <dgm:prSet/>
      <dgm:spPr/>
      <dgm:t>
        <a:bodyPr/>
        <a:lstStyle/>
        <a:p>
          <a:endParaRPr lang="en-PK"/>
        </a:p>
      </dgm:t>
    </dgm:pt>
    <dgm:pt modelId="{D558431E-085F-4A2C-AA85-C455D3DF08AD}">
      <dgm:prSet custT="1"/>
      <dgm:spPr>
        <a:noFill/>
        <a:ln w="28575">
          <a:solidFill>
            <a:schemeClr val="accent6">
              <a:lumMod val="75000"/>
            </a:schemeClr>
          </a:solidFill>
        </a:ln>
      </dgm:spPr>
      <dgm:t>
        <a:bodyPr/>
        <a:lstStyle/>
        <a:p>
          <a:r>
            <a:rPr lang="en-US" sz="2000" dirty="0">
              <a:solidFill>
                <a:schemeClr val="tx1"/>
              </a:solidFill>
              <a:latin typeface="Gill Sans MT" panose="020B0502020104020203" pitchFamily="34" charset="0"/>
              <a:cs typeface="Times New Roman" panose="02020603050405020304" pitchFamily="18" charset="0"/>
            </a:rPr>
            <a:t>Welfare Fund (Employee WF) Policy</a:t>
          </a:r>
          <a:endParaRPr lang="en-US" sz="2000" b="0" dirty="0">
            <a:solidFill>
              <a:schemeClr val="tx1"/>
            </a:solidFill>
            <a:latin typeface="Gill Sans MT" panose="020B0502020104020203" pitchFamily="34" charset="0"/>
            <a:ea typeface="Cambria" panose="02040503050406030204" pitchFamily="18" charset="0"/>
          </a:endParaRPr>
        </a:p>
      </dgm:t>
    </dgm:pt>
    <dgm:pt modelId="{DE71DAD3-CE68-4D05-A32D-D7772D357186}" type="parTrans" cxnId="{B6D769FF-143F-465D-BF74-D87A34DD7BDA}">
      <dgm:prSet/>
      <dgm:spPr/>
      <dgm:t>
        <a:bodyPr/>
        <a:lstStyle/>
        <a:p>
          <a:endParaRPr lang="en-PK"/>
        </a:p>
      </dgm:t>
    </dgm:pt>
    <dgm:pt modelId="{9837B36D-EA08-44B8-8316-5E262C018528}" type="sibTrans" cxnId="{B6D769FF-143F-465D-BF74-D87A34DD7BDA}">
      <dgm:prSet/>
      <dgm:spPr/>
      <dgm:t>
        <a:bodyPr/>
        <a:lstStyle/>
        <a:p>
          <a:endParaRPr lang="en-PK"/>
        </a:p>
      </dgm:t>
    </dgm:pt>
    <dgm:pt modelId="{DA0E2028-269A-48B3-8D68-0E8EAE8BD372}">
      <dgm:prSet custT="1"/>
      <dgm:spPr>
        <a:noFill/>
        <a:ln w="28575">
          <a:solidFill>
            <a:schemeClr val="accent6">
              <a:lumMod val="75000"/>
            </a:schemeClr>
          </a:solidFill>
        </a:ln>
      </dgm:spPr>
      <dgm:t>
        <a:bodyPr/>
        <a:lstStyle/>
        <a:p>
          <a:r>
            <a:rPr lang="en-US" sz="2000" dirty="0">
              <a:solidFill>
                <a:schemeClr val="tx1"/>
              </a:solidFill>
              <a:latin typeface="Gill Sans MT" panose="020B0502020104020203" pitchFamily="34" charset="0"/>
              <a:cs typeface="Times New Roman" panose="02020603050405020304" pitchFamily="18" charset="0"/>
            </a:rPr>
            <a:t>Performance Management Policy</a:t>
          </a:r>
          <a:endParaRPr lang="en-US" sz="2000" b="0" dirty="0">
            <a:solidFill>
              <a:schemeClr val="tx1"/>
            </a:solidFill>
            <a:latin typeface="Gill Sans MT" panose="020B0502020104020203" pitchFamily="34" charset="0"/>
            <a:ea typeface="Cambria" panose="02040503050406030204" pitchFamily="18" charset="0"/>
          </a:endParaRPr>
        </a:p>
      </dgm:t>
    </dgm:pt>
    <dgm:pt modelId="{DF698F80-5707-448B-8FA9-1EF792AA545C}" type="parTrans" cxnId="{A0769C87-2DC5-4A22-BBF5-641A0958E261}">
      <dgm:prSet/>
      <dgm:spPr/>
      <dgm:t>
        <a:bodyPr/>
        <a:lstStyle/>
        <a:p>
          <a:endParaRPr lang="en-GB"/>
        </a:p>
      </dgm:t>
    </dgm:pt>
    <dgm:pt modelId="{E1AFACD9-A428-423E-997D-1989DE6F77ED}" type="sibTrans" cxnId="{A0769C87-2DC5-4A22-BBF5-641A0958E261}">
      <dgm:prSet/>
      <dgm:spPr/>
      <dgm:t>
        <a:bodyPr/>
        <a:lstStyle/>
        <a:p>
          <a:endParaRPr lang="en-GB"/>
        </a:p>
      </dgm:t>
    </dgm:pt>
    <dgm:pt modelId="{0BE7BE5E-8E84-4D40-83F7-2E864342700D}" type="pres">
      <dgm:prSet presAssocID="{18F7B0AB-1AAE-4C98-B6AC-A1262A4D0EE1}" presName="diagram" presStyleCnt="0">
        <dgm:presLayoutVars>
          <dgm:dir/>
          <dgm:resizeHandles val="exact"/>
        </dgm:presLayoutVars>
      </dgm:prSet>
      <dgm:spPr/>
    </dgm:pt>
    <dgm:pt modelId="{F60E4B38-CE50-46A5-9821-8FB590384D2E}" type="pres">
      <dgm:prSet presAssocID="{DEF941F5-E446-4684-8378-2E838E4CFF60}" presName="node" presStyleLbl="node1" presStyleIdx="0" presStyleCnt="18" custLinFactNeighborX="-268" custLinFactNeighborY="1712">
        <dgm:presLayoutVars>
          <dgm:bulletEnabled val="1"/>
        </dgm:presLayoutVars>
      </dgm:prSet>
      <dgm:spPr>
        <a:xfrm>
          <a:off x="129862" y="362"/>
          <a:ext cx="2341993" cy="1405196"/>
        </a:xfrm>
        <a:prstGeom prst="rect">
          <a:avLst/>
        </a:prstGeom>
      </dgm:spPr>
    </dgm:pt>
    <dgm:pt modelId="{E647FC8A-E84D-45C9-9202-770EA5131C5B}" type="pres">
      <dgm:prSet presAssocID="{14802240-042D-439F-8BDD-46C2CF92B2EA}" presName="sibTrans" presStyleCnt="0"/>
      <dgm:spPr/>
    </dgm:pt>
    <dgm:pt modelId="{703C9781-A21C-42AC-8FD0-F966440F6BFE}" type="pres">
      <dgm:prSet presAssocID="{9760AF18-5D34-4B06-83AC-F317A20E8522}" presName="node" presStyleLbl="node1" presStyleIdx="1" presStyleCnt="18" custLinFactNeighborX="1273">
        <dgm:presLayoutVars>
          <dgm:bulletEnabled val="1"/>
        </dgm:presLayoutVars>
      </dgm:prSet>
      <dgm:spPr/>
    </dgm:pt>
    <dgm:pt modelId="{C714AB10-00B4-45ED-A5C0-6BD15BBC5308}" type="pres">
      <dgm:prSet presAssocID="{1C9DF0F8-FD14-4F8B-8E31-B859C09BA80C}" presName="sibTrans" presStyleCnt="0"/>
      <dgm:spPr/>
    </dgm:pt>
    <dgm:pt modelId="{FF9851ED-25CB-4531-AE1A-A43741C4EC2D}" type="pres">
      <dgm:prSet presAssocID="{04609C03-0075-49D1-A959-FB01834584B8}" presName="node" presStyleLbl="node1" presStyleIdx="2" presStyleCnt="18" custLinFactNeighborX="1273">
        <dgm:presLayoutVars>
          <dgm:bulletEnabled val="1"/>
        </dgm:presLayoutVars>
      </dgm:prSet>
      <dgm:spPr/>
    </dgm:pt>
    <dgm:pt modelId="{4BEEAD08-F21C-47FF-B638-AC3C69842805}" type="pres">
      <dgm:prSet presAssocID="{67962AAE-AA81-44FB-A7DE-B0B2969B8ECB}" presName="sibTrans" presStyleCnt="0"/>
      <dgm:spPr/>
    </dgm:pt>
    <dgm:pt modelId="{AFDDECA7-52EC-474D-AFD2-2AE05F40A22E}" type="pres">
      <dgm:prSet presAssocID="{B7B6904B-5F43-4FC3-AB29-EB80694294F5}" presName="node" presStyleLbl="node1" presStyleIdx="3" presStyleCnt="18">
        <dgm:presLayoutVars>
          <dgm:bulletEnabled val="1"/>
        </dgm:presLayoutVars>
      </dgm:prSet>
      <dgm:spPr/>
    </dgm:pt>
    <dgm:pt modelId="{06BBB6E5-1503-40C1-8C93-B480C58F3A0F}" type="pres">
      <dgm:prSet presAssocID="{9B9FE815-C8E9-411C-B8D4-6EDE4BD81AFB}" presName="sibTrans" presStyleCnt="0"/>
      <dgm:spPr/>
    </dgm:pt>
    <dgm:pt modelId="{4F145D2E-DD13-43C1-864C-458B9AA5C502}" type="pres">
      <dgm:prSet presAssocID="{3967E12E-C7E7-4500-97E4-381C1F91CE35}" presName="node" presStyleLbl="node1" presStyleIdx="4" presStyleCnt="18" custLinFactNeighborX="1273">
        <dgm:presLayoutVars>
          <dgm:bulletEnabled val="1"/>
        </dgm:presLayoutVars>
      </dgm:prSet>
      <dgm:spPr/>
    </dgm:pt>
    <dgm:pt modelId="{05E54D8B-E5D3-4A59-AA83-446C305BE322}" type="pres">
      <dgm:prSet presAssocID="{4E75D0D6-B56B-4CA3-9EE1-5EB294608994}" presName="sibTrans" presStyleCnt="0"/>
      <dgm:spPr/>
    </dgm:pt>
    <dgm:pt modelId="{CA537343-0ABB-4875-886F-07E84C114D9E}" type="pres">
      <dgm:prSet presAssocID="{EB6313CC-FD2C-45A1-8B90-5BF81E932041}" presName="node" presStyleLbl="node1" presStyleIdx="5" presStyleCnt="18" custLinFactNeighborX="1273">
        <dgm:presLayoutVars>
          <dgm:bulletEnabled val="1"/>
        </dgm:presLayoutVars>
      </dgm:prSet>
      <dgm:spPr/>
    </dgm:pt>
    <dgm:pt modelId="{10EEFC88-D2F6-4477-9E37-584DD2473AD8}" type="pres">
      <dgm:prSet presAssocID="{D395EE32-5C4D-4A6A-9338-2E3F81E350D7}" presName="sibTrans" presStyleCnt="0"/>
      <dgm:spPr/>
    </dgm:pt>
    <dgm:pt modelId="{409806CA-A5F2-42E3-897E-291CF942FB53}" type="pres">
      <dgm:prSet presAssocID="{84A1C6E0-2CCA-4C8B-AAD9-EF8447AAC88B}" presName="node" presStyleLbl="node1" presStyleIdx="6" presStyleCnt="18" custLinFactNeighborX="1273">
        <dgm:presLayoutVars>
          <dgm:bulletEnabled val="1"/>
        </dgm:presLayoutVars>
      </dgm:prSet>
      <dgm:spPr/>
    </dgm:pt>
    <dgm:pt modelId="{2EC1E8FD-247C-4573-9AFC-609FCE749563}" type="pres">
      <dgm:prSet presAssocID="{8F897291-255E-4D7D-912A-ED3A9182E2A4}" presName="sibTrans" presStyleCnt="0"/>
      <dgm:spPr/>
    </dgm:pt>
    <dgm:pt modelId="{D5CDD407-46ED-4B54-933E-D2BDCC455A75}" type="pres">
      <dgm:prSet presAssocID="{80AC8781-ED7C-468A-90C4-02C4FBDBFA51}" presName="node" presStyleLbl="node1" presStyleIdx="7" presStyleCnt="18">
        <dgm:presLayoutVars>
          <dgm:bulletEnabled val="1"/>
        </dgm:presLayoutVars>
      </dgm:prSet>
      <dgm:spPr/>
    </dgm:pt>
    <dgm:pt modelId="{0651DB7F-163D-4A69-B8CE-4A4EF2A6A9E4}" type="pres">
      <dgm:prSet presAssocID="{0D6A2D9A-7ED8-45F9-A1F7-FEB5025BBB75}" presName="sibTrans" presStyleCnt="0"/>
      <dgm:spPr/>
    </dgm:pt>
    <dgm:pt modelId="{FDF28FE7-D245-4126-8905-0FB526330E0B}" type="pres">
      <dgm:prSet presAssocID="{56C76D69-F84A-476F-ACBB-4180B76438DE}" presName="node" presStyleLbl="node1" presStyleIdx="8" presStyleCnt="18" custScaleX="121591" custLinFactNeighborX="1273">
        <dgm:presLayoutVars>
          <dgm:bulletEnabled val="1"/>
        </dgm:presLayoutVars>
      </dgm:prSet>
      <dgm:spPr/>
    </dgm:pt>
    <dgm:pt modelId="{5327A60C-6F35-4D63-A402-891809C96D14}" type="pres">
      <dgm:prSet presAssocID="{4D514D7A-80C3-414C-AE3F-09150CB5C378}" presName="sibTrans" presStyleCnt="0"/>
      <dgm:spPr/>
    </dgm:pt>
    <dgm:pt modelId="{701E1E63-370A-4E23-BF24-91C585526FEB}" type="pres">
      <dgm:prSet presAssocID="{ECCBFD77-E6D7-4624-BAD7-2A7BA1E1590F}" presName="node" presStyleLbl="node1" presStyleIdx="9" presStyleCnt="18" custLinFactNeighborX="1273">
        <dgm:presLayoutVars>
          <dgm:bulletEnabled val="1"/>
        </dgm:presLayoutVars>
      </dgm:prSet>
      <dgm:spPr/>
    </dgm:pt>
    <dgm:pt modelId="{EFA9D1FB-E2C7-49D8-B0F8-77EE12AED12F}" type="pres">
      <dgm:prSet presAssocID="{EF2F2AB6-24A5-4831-BDBA-77AE890897AB}" presName="sibTrans" presStyleCnt="0"/>
      <dgm:spPr/>
    </dgm:pt>
    <dgm:pt modelId="{875D9C5B-3B0C-40B6-89A0-B65E3B63A32E}" type="pres">
      <dgm:prSet presAssocID="{CD93349F-F186-47D1-BCDE-B979FD0895E0}" presName="node" presStyleLbl="node1" presStyleIdx="10" presStyleCnt="18" custLinFactNeighborX="1273">
        <dgm:presLayoutVars>
          <dgm:bulletEnabled val="1"/>
        </dgm:presLayoutVars>
      </dgm:prSet>
      <dgm:spPr/>
    </dgm:pt>
    <dgm:pt modelId="{8CCF94D9-A3B7-4EB6-87FA-ED713C72E68F}" type="pres">
      <dgm:prSet presAssocID="{FC574107-4FD5-4BB5-986F-48ABE6446299}" presName="sibTrans" presStyleCnt="0"/>
      <dgm:spPr/>
    </dgm:pt>
    <dgm:pt modelId="{EBD9B6BB-15E6-438F-B7D2-93364E3ACE03}" type="pres">
      <dgm:prSet presAssocID="{7CEE16A1-36E0-4B29-BE8F-A955A59DE9C4}" presName="node" presStyleLbl="node1" presStyleIdx="11" presStyleCnt="18" custLinFactNeighborX="1273">
        <dgm:presLayoutVars>
          <dgm:bulletEnabled val="1"/>
        </dgm:presLayoutVars>
      </dgm:prSet>
      <dgm:spPr/>
    </dgm:pt>
    <dgm:pt modelId="{009093A8-A35A-4843-AAAF-84FAAD68F3BE}" type="pres">
      <dgm:prSet presAssocID="{126D3462-F183-4416-A3C5-B53C31295803}" presName="sibTrans" presStyleCnt="0"/>
      <dgm:spPr/>
    </dgm:pt>
    <dgm:pt modelId="{40811005-742F-46D3-92EA-A99A6CE601B6}" type="pres">
      <dgm:prSet presAssocID="{4565CCDE-501D-49B5-B7F6-5EB48FFB2211}" presName="node" presStyleLbl="node1" presStyleIdx="12" presStyleCnt="18" custLinFactNeighborX="1273">
        <dgm:presLayoutVars>
          <dgm:bulletEnabled val="1"/>
        </dgm:presLayoutVars>
      </dgm:prSet>
      <dgm:spPr/>
    </dgm:pt>
    <dgm:pt modelId="{0BB70E88-DF51-423D-A631-D58EB7661565}" type="pres">
      <dgm:prSet presAssocID="{48571D0F-FB03-477F-8FC4-65B70D8AF453}" presName="sibTrans" presStyleCnt="0"/>
      <dgm:spPr/>
    </dgm:pt>
    <dgm:pt modelId="{27AF5FB8-8B84-400B-A43A-AA82F8EEA028}" type="pres">
      <dgm:prSet presAssocID="{05D4A735-4769-4ABE-A8EA-D30BE40F73EA}" presName="node" presStyleLbl="node1" presStyleIdx="13" presStyleCnt="18" custScaleX="159851" custLinFactNeighborX="1273">
        <dgm:presLayoutVars>
          <dgm:bulletEnabled val="1"/>
        </dgm:presLayoutVars>
      </dgm:prSet>
      <dgm:spPr/>
    </dgm:pt>
    <dgm:pt modelId="{34E92735-CB35-4810-8001-AECE8DF7F6E4}" type="pres">
      <dgm:prSet presAssocID="{D6D8EF42-7B6D-453D-A38D-E6A6359BF4BA}" presName="sibTrans" presStyleCnt="0"/>
      <dgm:spPr/>
    </dgm:pt>
    <dgm:pt modelId="{81CBEAAC-5847-4E06-9406-C350250E6052}" type="pres">
      <dgm:prSet presAssocID="{216781B7-7E91-4459-AB84-DE75465FD465}" presName="node" presStyleLbl="node1" presStyleIdx="14" presStyleCnt="18" custScaleX="159851" custLinFactNeighborX="-51342" custLinFactNeighborY="-3772">
        <dgm:presLayoutVars>
          <dgm:bulletEnabled val="1"/>
        </dgm:presLayoutVars>
      </dgm:prSet>
      <dgm:spPr/>
    </dgm:pt>
    <dgm:pt modelId="{122C346C-A1B3-4D49-9D3A-E6E9BF60D796}" type="pres">
      <dgm:prSet presAssocID="{2F72296C-1574-4FE8-9C1C-7B0FBAA24A17}" presName="sibTrans" presStyleCnt="0"/>
      <dgm:spPr/>
    </dgm:pt>
    <dgm:pt modelId="{8C337329-ADCE-41AE-9218-26E325EA4039}" type="pres">
      <dgm:prSet presAssocID="{23BD8BEC-AB7A-4E8B-9D93-E71C79C75784}" presName="node" presStyleLbl="node1" presStyleIdx="15" presStyleCnt="18" custScaleX="129660" custLinFactNeighborX="-31995" custLinFactNeighborY="-1886">
        <dgm:presLayoutVars>
          <dgm:bulletEnabled val="1"/>
        </dgm:presLayoutVars>
      </dgm:prSet>
      <dgm:spPr/>
    </dgm:pt>
    <dgm:pt modelId="{9F365461-AD53-4446-BFEA-C5737FD276DB}" type="pres">
      <dgm:prSet presAssocID="{0667478A-A39C-417B-8B6C-DA53A469159B}" presName="sibTrans" presStyleCnt="0"/>
      <dgm:spPr/>
    </dgm:pt>
    <dgm:pt modelId="{6FD3520B-C592-4939-960E-D4D8BE43BC8D}" type="pres">
      <dgm:prSet presAssocID="{D558431E-085F-4A2C-AA85-C455D3DF08AD}" presName="node" presStyleLbl="node1" presStyleIdx="16" presStyleCnt="18" custScaleX="76730" custLinFactNeighborX="-28326" custLinFactNeighborY="823">
        <dgm:presLayoutVars>
          <dgm:bulletEnabled val="1"/>
        </dgm:presLayoutVars>
      </dgm:prSet>
      <dgm:spPr/>
    </dgm:pt>
    <dgm:pt modelId="{3B92933D-ADFC-407C-A95C-AD5B33EB201D}" type="pres">
      <dgm:prSet presAssocID="{9837B36D-EA08-44B8-8316-5E262C018528}" presName="sibTrans" presStyleCnt="0"/>
      <dgm:spPr/>
    </dgm:pt>
    <dgm:pt modelId="{AB5F278E-8363-4FA5-876A-4DD0558FABA7}" type="pres">
      <dgm:prSet presAssocID="{DA0E2028-269A-48B3-8D68-0E8EAE8BD372}" presName="node" presStyleLbl="node1" presStyleIdx="17" presStyleCnt="18" custScaleX="121308" custLinFactNeighborX="-28326" custLinFactNeighborY="823">
        <dgm:presLayoutVars>
          <dgm:bulletEnabled val="1"/>
        </dgm:presLayoutVars>
      </dgm:prSet>
      <dgm:spPr/>
    </dgm:pt>
  </dgm:ptLst>
  <dgm:cxnLst>
    <dgm:cxn modelId="{DEDB8001-81E3-450C-BC1E-7264EA39466F}" srcId="{18F7B0AB-1AAE-4C98-B6AC-A1262A4D0EE1}" destId="{04609C03-0075-49D1-A959-FB01834584B8}" srcOrd="2" destOrd="0" parTransId="{00F53672-3A04-48B9-BCB6-B4EBC8896FC1}" sibTransId="{67962AAE-AA81-44FB-A7DE-B0B2969B8ECB}"/>
    <dgm:cxn modelId="{790B6D03-C0D8-49E7-9BE0-BE616C933323}" type="presOf" srcId="{D558431E-085F-4A2C-AA85-C455D3DF08AD}" destId="{6FD3520B-C592-4939-960E-D4D8BE43BC8D}" srcOrd="0" destOrd="0" presId="urn:microsoft.com/office/officeart/2005/8/layout/default"/>
    <dgm:cxn modelId="{32D18303-8D22-4FB5-A6DB-14745C06CE5A}" type="presOf" srcId="{DA0E2028-269A-48B3-8D68-0E8EAE8BD372}" destId="{AB5F278E-8363-4FA5-876A-4DD0558FABA7}" srcOrd="0" destOrd="0" presId="urn:microsoft.com/office/officeart/2005/8/layout/default"/>
    <dgm:cxn modelId="{98D4DE03-0FFD-4F2A-A6C6-7515D27AB228}" srcId="{18F7B0AB-1AAE-4C98-B6AC-A1262A4D0EE1}" destId="{05D4A735-4769-4ABE-A8EA-D30BE40F73EA}" srcOrd="13" destOrd="0" parTransId="{25008946-EA9D-4766-AA86-3BED34D942FD}" sibTransId="{D6D8EF42-7B6D-453D-A38D-E6A6359BF4BA}"/>
    <dgm:cxn modelId="{3E358A05-6A6A-41E0-AA6A-DCCEFED72A17}" type="presOf" srcId="{3967E12E-C7E7-4500-97E4-381C1F91CE35}" destId="{4F145D2E-DD13-43C1-864C-458B9AA5C502}" srcOrd="0" destOrd="0" presId="urn:microsoft.com/office/officeart/2005/8/layout/default"/>
    <dgm:cxn modelId="{42838E05-2C47-4749-9850-1F682E252865}" type="presOf" srcId="{4565CCDE-501D-49B5-B7F6-5EB48FFB2211}" destId="{40811005-742F-46D3-92EA-A99A6CE601B6}" srcOrd="0" destOrd="0" presId="urn:microsoft.com/office/officeart/2005/8/layout/default"/>
    <dgm:cxn modelId="{3D579210-F7CB-488F-BD75-728817123170}" type="presOf" srcId="{56C76D69-F84A-476F-ACBB-4180B76438DE}" destId="{FDF28FE7-D245-4126-8905-0FB526330E0B}" srcOrd="0" destOrd="0" presId="urn:microsoft.com/office/officeart/2005/8/layout/default"/>
    <dgm:cxn modelId="{BC0F7C26-BE07-43DB-B693-565E152E3ADA}" type="presOf" srcId="{CD93349F-F186-47D1-BCDE-B979FD0895E0}" destId="{875D9C5B-3B0C-40B6-89A0-B65E3B63A32E}" srcOrd="0" destOrd="0" presId="urn:microsoft.com/office/officeart/2005/8/layout/default"/>
    <dgm:cxn modelId="{62735A28-D04E-4E3F-91F2-F37001030465}" srcId="{18F7B0AB-1AAE-4C98-B6AC-A1262A4D0EE1}" destId="{56C76D69-F84A-476F-ACBB-4180B76438DE}" srcOrd="8" destOrd="0" parTransId="{24EA7580-0410-45FB-BDD6-389564DB321B}" sibTransId="{4D514D7A-80C3-414C-AE3F-09150CB5C378}"/>
    <dgm:cxn modelId="{6B9EB730-8C1A-4340-8407-70DF476DBF6D}" srcId="{18F7B0AB-1AAE-4C98-B6AC-A1262A4D0EE1}" destId="{ECCBFD77-E6D7-4624-BAD7-2A7BA1E1590F}" srcOrd="9" destOrd="0" parTransId="{76DE9E45-28A3-432E-849C-E6122E656CA6}" sibTransId="{EF2F2AB6-24A5-4831-BDBA-77AE890897AB}"/>
    <dgm:cxn modelId="{8FA2BF37-5186-421E-8367-264D8ECF27E1}" type="presOf" srcId="{18F7B0AB-1AAE-4C98-B6AC-A1262A4D0EE1}" destId="{0BE7BE5E-8E84-4D40-83F7-2E864342700D}" srcOrd="0" destOrd="0" presId="urn:microsoft.com/office/officeart/2005/8/layout/default"/>
    <dgm:cxn modelId="{B028A73C-FE2E-4659-B9EF-BA8B2D7F7937}" type="presOf" srcId="{216781B7-7E91-4459-AB84-DE75465FD465}" destId="{81CBEAAC-5847-4E06-9406-C350250E6052}" srcOrd="0" destOrd="0" presId="urn:microsoft.com/office/officeart/2005/8/layout/default"/>
    <dgm:cxn modelId="{0DFFEF3F-6625-4C8C-926B-2A887CDD9B45}" srcId="{18F7B0AB-1AAE-4C98-B6AC-A1262A4D0EE1}" destId="{EB6313CC-FD2C-45A1-8B90-5BF81E932041}" srcOrd="5" destOrd="0" parTransId="{69B979EC-DE96-4021-A359-D42B47B893D6}" sibTransId="{D395EE32-5C4D-4A6A-9338-2E3F81E350D7}"/>
    <dgm:cxn modelId="{14243F47-D49C-44EB-86A5-A745FF465849}" srcId="{18F7B0AB-1AAE-4C98-B6AC-A1262A4D0EE1}" destId="{3967E12E-C7E7-4500-97E4-381C1F91CE35}" srcOrd="4" destOrd="0" parTransId="{83B5F1B0-C8D9-47D2-886D-181760CCA98B}" sibTransId="{4E75D0D6-B56B-4CA3-9EE1-5EB294608994}"/>
    <dgm:cxn modelId="{1D6FFB4A-AB98-436A-B36F-122D9A603766}" type="presOf" srcId="{9760AF18-5D34-4B06-83AC-F317A20E8522}" destId="{703C9781-A21C-42AC-8FD0-F966440F6BFE}" srcOrd="0" destOrd="0" presId="urn:microsoft.com/office/officeart/2005/8/layout/default"/>
    <dgm:cxn modelId="{21369658-A4F7-4D3A-A522-10AEF9A17C74}" type="presOf" srcId="{EB6313CC-FD2C-45A1-8B90-5BF81E932041}" destId="{CA537343-0ABB-4875-886F-07E84C114D9E}" srcOrd="0" destOrd="0" presId="urn:microsoft.com/office/officeart/2005/8/layout/default"/>
    <dgm:cxn modelId="{8B2D8E7A-4167-4A97-827B-52E83AB602BD}" srcId="{18F7B0AB-1AAE-4C98-B6AC-A1262A4D0EE1}" destId="{DEF941F5-E446-4684-8378-2E838E4CFF60}" srcOrd="0" destOrd="0" parTransId="{D0EE04CD-E8A8-464E-9E7B-66C5E290E5D8}" sibTransId="{14802240-042D-439F-8BDD-46C2CF92B2EA}"/>
    <dgm:cxn modelId="{0768DC7D-0D3E-4FDB-8558-B38BC535ECE6}" type="presOf" srcId="{05D4A735-4769-4ABE-A8EA-D30BE40F73EA}" destId="{27AF5FB8-8B84-400B-A43A-AA82F8EEA028}" srcOrd="0" destOrd="0" presId="urn:microsoft.com/office/officeart/2005/8/layout/default"/>
    <dgm:cxn modelId="{A0769C87-2DC5-4A22-BBF5-641A0958E261}" srcId="{18F7B0AB-1AAE-4C98-B6AC-A1262A4D0EE1}" destId="{DA0E2028-269A-48B3-8D68-0E8EAE8BD372}" srcOrd="17" destOrd="0" parTransId="{DF698F80-5707-448B-8FA9-1EF792AA545C}" sibTransId="{E1AFACD9-A428-423E-997D-1989DE6F77ED}"/>
    <dgm:cxn modelId="{B11A7C97-346C-4767-BD00-C0A58CF3C424}" srcId="{18F7B0AB-1AAE-4C98-B6AC-A1262A4D0EE1}" destId="{9760AF18-5D34-4B06-83AC-F317A20E8522}" srcOrd="1" destOrd="0" parTransId="{98CE7040-988D-49CA-B478-B177D3709795}" sibTransId="{1C9DF0F8-FD14-4F8B-8E31-B859C09BA80C}"/>
    <dgm:cxn modelId="{ACBF9F9C-9F99-43C8-AA9F-E9BBA0B7770F}" srcId="{18F7B0AB-1AAE-4C98-B6AC-A1262A4D0EE1}" destId="{7CEE16A1-36E0-4B29-BE8F-A955A59DE9C4}" srcOrd="11" destOrd="0" parTransId="{E6F924F3-4EA1-4EBA-9A49-35AAD6A9883C}" sibTransId="{126D3462-F183-4416-A3C5-B53C31295803}"/>
    <dgm:cxn modelId="{52A2B1AB-6851-4834-BA65-2E02C93FC941}" srcId="{18F7B0AB-1AAE-4C98-B6AC-A1262A4D0EE1}" destId="{216781B7-7E91-4459-AB84-DE75465FD465}" srcOrd="14" destOrd="0" parTransId="{40380FC9-AEE5-4967-ABA7-0619A67222F6}" sibTransId="{2F72296C-1574-4FE8-9C1C-7B0FBAA24A17}"/>
    <dgm:cxn modelId="{871E09AC-3E68-4E41-9B3D-EFC35B748326}" type="presOf" srcId="{80AC8781-ED7C-468A-90C4-02C4FBDBFA51}" destId="{D5CDD407-46ED-4B54-933E-D2BDCC455A75}" srcOrd="0" destOrd="0" presId="urn:microsoft.com/office/officeart/2005/8/layout/default"/>
    <dgm:cxn modelId="{B78E01AE-BBDF-4CA1-A1A9-534EB0555D82}" srcId="{18F7B0AB-1AAE-4C98-B6AC-A1262A4D0EE1}" destId="{23BD8BEC-AB7A-4E8B-9D93-E71C79C75784}" srcOrd="15" destOrd="0" parTransId="{60D9E842-A022-46FC-AA55-A213D8AF6AF4}" sibTransId="{0667478A-A39C-417B-8B6C-DA53A469159B}"/>
    <dgm:cxn modelId="{82F9CDB5-5E93-4F81-8443-D6C7280D6D59}" srcId="{18F7B0AB-1AAE-4C98-B6AC-A1262A4D0EE1}" destId="{B7B6904B-5F43-4FC3-AB29-EB80694294F5}" srcOrd="3" destOrd="0" parTransId="{BED9C954-5C6A-4D1A-AE1A-8F6BF4CB9180}" sibTransId="{9B9FE815-C8E9-411C-B8D4-6EDE4BD81AFB}"/>
    <dgm:cxn modelId="{8FD49AC0-1A0E-447A-BD6B-8EADE8B2A80C}" srcId="{18F7B0AB-1AAE-4C98-B6AC-A1262A4D0EE1}" destId="{84A1C6E0-2CCA-4C8B-AAD9-EF8447AAC88B}" srcOrd="6" destOrd="0" parTransId="{9FB650CC-F0E0-4A37-8138-DF16C15646C1}" sibTransId="{8F897291-255E-4D7D-912A-ED3A9182E2A4}"/>
    <dgm:cxn modelId="{E6B255C4-542A-4B89-8EA5-C92CF3330661}" type="presOf" srcId="{DEF941F5-E446-4684-8378-2E838E4CFF60}" destId="{F60E4B38-CE50-46A5-9821-8FB590384D2E}" srcOrd="0" destOrd="0" presId="urn:microsoft.com/office/officeart/2005/8/layout/default"/>
    <dgm:cxn modelId="{16C0ABCF-8925-4850-BB7C-12A88316A852}" srcId="{18F7B0AB-1AAE-4C98-B6AC-A1262A4D0EE1}" destId="{80AC8781-ED7C-468A-90C4-02C4FBDBFA51}" srcOrd="7" destOrd="0" parTransId="{1395AEE1-270B-476A-90FB-91F76102530F}" sibTransId="{0D6A2D9A-7ED8-45F9-A1F7-FEB5025BBB75}"/>
    <dgm:cxn modelId="{DEE762DA-7109-42C2-8713-9E04B2E82A43}" type="presOf" srcId="{04609C03-0075-49D1-A959-FB01834584B8}" destId="{FF9851ED-25CB-4531-AE1A-A43741C4EC2D}" srcOrd="0" destOrd="0" presId="urn:microsoft.com/office/officeart/2005/8/layout/default"/>
    <dgm:cxn modelId="{61A2D6E0-0240-457C-B935-AD62105B7527}" type="presOf" srcId="{B7B6904B-5F43-4FC3-AB29-EB80694294F5}" destId="{AFDDECA7-52EC-474D-AFD2-2AE05F40A22E}" srcOrd="0" destOrd="0" presId="urn:microsoft.com/office/officeart/2005/8/layout/default"/>
    <dgm:cxn modelId="{65FBDAE9-DC9F-4CB6-902E-D4F1452129E7}" type="presOf" srcId="{84A1C6E0-2CCA-4C8B-AAD9-EF8447AAC88B}" destId="{409806CA-A5F2-42E3-897E-291CF942FB53}" srcOrd="0" destOrd="0" presId="urn:microsoft.com/office/officeart/2005/8/layout/default"/>
    <dgm:cxn modelId="{C83052F3-C9BA-4300-B1AA-D88294682CDD}" type="presOf" srcId="{7CEE16A1-36E0-4B29-BE8F-A955A59DE9C4}" destId="{EBD9B6BB-15E6-438F-B7D2-93364E3ACE03}" srcOrd="0" destOrd="0" presId="urn:microsoft.com/office/officeart/2005/8/layout/default"/>
    <dgm:cxn modelId="{948B56F5-D542-4D5C-9645-3EC9B0769290}" type="presOf" srcId="{23BD8BEC-AB7A-4E8B-9D93-E71C79C75784}" destId="{8C337329-ADCE-41AE-9218-26E325EA4039}" srcOrd="0" destOrd="0" presId="urn:microsoft.com/office/officeart/2005/8/layout/default"/>
    <dgm:cxn modelId="{CF8FE5F7-D9CE-4C2F-8916-E25F9067BE9B}" srcId="{18F7B0AB-1AAE-4C98-B6AC-A1262A4D0EE1}" destId="{4565CCDE-501D-49B5-B7F6-5EB48FFB2211}" srcOrd="12" destOrd="0" parTransId="{4805CE7F-9FA6-406D-8DF8-D06C9EB31B8E}" sibTransId="{48571D0F-FB03-477F-8FC4-65B70D8AF453}"/>
    <dgm:cxn modelId="{304AC3FB-5510-4882-90E7-F428479F0994}" srcId="{18F7B0AB-1AAE-4C98-B6AC-A1262A4D0EE1}" destId="{CD93349F-F186-47D1-BCDE-B979FD0895E0}" srcOrd="10" destOrd="0" parTransId="{711CEE89-50BC-48A1-9891-2BD20403F22E}" sibTransId="{FC574107-4FD5-4BB5-986F-48ABE6446299}"/>
    <dgm:cxn modelId="{B6D769FF-143F-465D-BF74-D87A34DD7BDA}" srcId="{18F7B0AB-1AAE-4C98-B6AC-A1262A4D0EE1}" destId="{D558431E-085F-4A2C-AA85-C455D3DF08AD}" srcOrd="16" destOrd="0" parTransId="{DE71DAD3-CE68-4D05-A32D-D7772D357186}" sibTransId="{9837B36D-EA08-44B8-8316-5E262C018528}"/>
    <dgm:cxn modelId="{64DDF9FF-2FE2-4686-9DCD-AEE8E3BFC4A1}" type="presOf" srcId="{ECCBFD77-E6D7-4624-BAD7-2A7BA1E1590F}" destId="{701E1E63-370A-4E23-BF24-91C585526FEB}" srcOrd="0" destOrd="0" presId="urn:microsoft.com/office/officeart/2005/8/layout/default"/>
    <dgm:cxn modelId="{E7DBAD50-E232-4658-A80E-E063E95B5743}" type="presParOf" srcId="{0BE7BE5E-8E84-4D40-83F7-2E864342700D}" destId="{F60E4B38-CE50-46A5-9821-8FB590384D2E}" srcOrd="0" destOrd="0" presId="urn:microsoft.com/office/officeart/2005/8/layout/default"/>
    <dgm:cxn modelId="{9DF8547F-42F7-4657-B0F7-4579C524E66B}" type="presParOf" srcId="{0BE7BE5E-8E84-4D40-83F7-2E864342700D}" destId="{E647FC8A-E84D-45C9-9202-770EA5131C5B}" srcOrd="1" destOrd="0" presId="urn:microsoft.com/office/officeart/2005/8/layout/default"/>
    <dgm:cxn modelId="{CEA5B670-0A9B-40FC-88C5-3D23BDB8EAA3}" type="presParOf" srcId="{0BE7BE5E-8E84-4D40-83F7-2E864342700D}" destId="{703C9781-A21C-42AC-8FD0-F966440F6BFE}" srcOrd="2" destOrd="0" presId="urn:microsoft.com/office/officeart/2005/8/layout/default"/>
    <dgm:cxn modelId="{42DD3477-B506-40FE-B20F-D909B88FFAE9}" type="presParOf" srcId="{0BE7BE5E-8E84-4D40-83F7-2E864342700D}" destId="{C714AB10-00B4-45ED-A5C0-6BD15BBC5308}" srcOrd="3" destOrd="0" presId="urn:microsoft.com/office/officeart/2005/8/layout/default"/>
    <dgm:cxn modelId="{51398CB1-2CA0-49C8-9692-BE7C2EA167DE}" type="presParOf" srcId="{0BE7BE5E-8E84-4D40-83F7-2E864342700D}" destId="{FF9851ED-25CB-4531-AE1A-A43741C4EC2D}" srcOrd="4" destOrd="0" presId="urn:microsoft.com/office/officeart/2005/8/layout/default"/>
    <dgm:cxn modelId="{6C99B10E-C61A-4722-991E-28AC4872D4E4}" type="presParOf" srcId="{0BE7BE5E-8E84-4D40-83F7-2E864342700D}" destId="{4BEEAD08-F21C-47FF-B638-AC3C69842805}" srcOrd="5" destOrd="0" presId="urn:microsoft.com/office/officeart/2005/8/layout/default"/>
    <dgm:cxn modelId="{F9C50242-8C40-417D-8BED-1025F431FA46}" type="presParOf" srcId="{0BE7BE5E-8E84-4D40-83F7-2E864342700D}" destId="{AFDDECA7-52EC-474D-AFD2-2AE05F40A22E}" srcOrd="6" destOrd="0" presId="urn:microsoft.com/office/officeart/2005/8/layout/default"/>
    <dgm:cxn modelId="{69975387-4571-4B0A-9972-3219C8A4C4E4}" type="presParOf" srcId="{0BE7BE5E-8E84-4D40-83F7-2E864342700D}" destId="{06BBB6E5-1503-40C1-8C93-B480C58F3A0F}" srcOrd="7" destOrd="0" presId="urn:microsoft.com/office/officeart/2005/8/layout/default"/>
    <dgm:cxn modelId="{28FEEA13-E92F-46C9-BA79-DFA3E1910D92}" type="presParOf" srcId="{0BE7BE5E-8E84-4D40-83F7-2E864342700D}" destId="{4F145D2E-DD13-43C1-864C-458B9AA5C502}" srcOrd="8" destOrd="0" presId="urn:microsoft.com/office/officeart/2005/8/layout/default"/>
    <dgm:cxn modelId="{19AB3046-9722-4960-BF31-3A5BFBF72088}" type="presParOf" srcId="{0BE7BE5E-8E84-4D40-83F7-2E864342700D}" destId="{05E54D8B-E5D3-4A59-AA83-446C305BE322}" srcOrd="9" destOrd="0" presId="urn:microsoft.com/office/officeart/2005/8/layout/default"/>
    <dgm:cxn modelId="{C1CE394F-75AC-4915-8D35-A10082218438}" type="presParOf" srcId="{0BE7BE5E-8E84-4D40-83F7-2E864342700D}" destId="{CA537343-0ABB-4875-886F-07E84C114D9E}" srcOrd="10" destOrd="0" presId="urn:microsoft.com/office/officeart/2005/8/layout/default"/>
    <dgm:cxn modelId="{AC42B353-4218-43D6-844B-8E7DE73780D3}" type="presParOf" srcId="{0BE7BE5E-8E84-4D40-83F7-2E864342700D}" destId="{10EEFC88-D2F6-4477-9E37-584DD2473AD8}" srcOrd="11" destOrd="0" presId="urn:microsoft.com/office/officeart/2005/8/layout/default"/>
    <dgm:cxn modelId="{371F4F4C-BDF6-49CF-8605-A0E6E7B6585D}" type="presParOf" srcId="{0BE7BE5E-8E84-4D40-83F7-2E864342700D}" destId="{409806CA-A5F2-42E3-897E-291CF942FB53}" srcOrd="12" destOrd="0" presId="urn:microsoft.com/office/officeart/2005/8/layout/default"/>
    <dgm:cxn modelId="{7D8844C9-64DC-42D7-A665-462B111B9F87}" type="presParOf" srcId="{0BE7BE5E-8E84-4D40-83F7-2E864342700D}" destId="{2EC1E8FD-247C-4573-9AFC-609FCE749563}" srcOrd="13" destOrd="0" presId="urn:microsoft.com/office/officeart/2005/8/layout/default"/>
    <dgm:cxn modelId="{37CDBC41-D52B-4876-924B-0982363C8A1E}" type="presParOf" srcId="{0BE7BE5E-8E84-4D40-83F7-2E864342700D}" destId="{D5CDD407-46ED-4B54-933E-D2BDCC455A75}" srcOrd="14" destOrd="0" presId="urn:microsoft.com/office/officeart/2005/8/layout/default"/>
    <dgm:cxn modelId="{5AFD1AE5-461B-4C66-B7A1-94D7A9DFF882}" type="presParOf" srcId="{0BE7BE5E-8E84-4D40-83F7-2E864342700D}" destId="{0651DB7F-163D-4A69-B8CE-4A4EF2A6A9E4}" srcOrd="15" destOrd="0" presId="urn:microsoft.com/office/officeart/2005/8/layout/default"/>
    <dgm:cxn modelId="{257187FB-1B64-4F61-94FC-EA9D74D874E2}" type="presParOf" srcId="{0BE7BE5E-8E84-4D40-83F7-2E864342700D}" destId="{FDF28FE7-D245-4126-8905-0FB526330E0B}" srcOrd="16" destOrd="0" presId="urn:microsoft.com/office/officeart/2005/8/layout/default"/>
    <dgm:cxn modelId="{B0C82C7F-3611-4632-85C4-EC880D7B97FB}" type="presParOf" srcId="{0BE7BE5E-8E84-4D40-83F7-2E864342700D}" destId="{5327A60C-6F35-4D63-A402-891809C96D14}" srcOrd="17" destOrd="0" presId="urn:microsoft.com/office/officeart/2005/8/layout/default"/>
    <dgm:cxn modelId="{5D99207E-6437-4C30-8E39-2717AFA4907A}" type="presParOf" srcId="{0BE7BE5E-8E84-4D40-83F7-2E864342700D}" destId="{701E1E63-370A-4E23-BF24-91C585526FEB}" srcOrd="18" destOrd="0" presId="urn:microsoft.com/office/officeart/2005/8/layout/default"/>
    <dgm:cxn modelId="{83F86456-A1FF-4136-B27D-F43FDDD15BD6}" type="presParOf" srcId="{0BE7BE5E-8E84-4D40-83F7-2E864342700D}" destId="{EFA9D1FB-E2C7-49D8-B0F8-77EE12AED12F}" srcOrd="19" destOrd="0" presId="urn:microsoft.com/office/officeart/2005/8/layout/default"/>
    <dgm:cxn modelId="{7BC5BC38-138B-4A1E-B07F-AA9B6257ED49}" type="presParOf" srcId="{0BE7BE5E-8E84-4D40-83F7-2E864342700D}" destId="{875D9C5B-3B0C-40B6-89A0-B65E3B63A32E}" srcOrd="20" destOrd="0" presId="urn:microsoft.com/office/officeart/2005/8/layout/default"/>
    <dgm:cxn modelId="{B894130B-D00F-4504-930D-20EC5CA5EB80}" type="presParOf" srcId="{0BE7BE5E-8E84-4D40-83F7-2E864342700D}" destId="{8CCF94D9-A3B7-4EB6-87FA-ED713C72E68F}" srcOrd="21" destOrd="0" presId="urn:microsoft.com/office/officeart/2005/8/layout/default"/>
    <dgm:cxn modelId="{CDB242F6-1A71-406E-B9DE-6213419EE4FC}" type="presParOf" srcId="{0BE7BE5E-8E84-4D40-83F7-2E864342700D}" destId="{EBD9B6BB-15E6-438F-B7D2-93364E3ACE03}" srcOrd="22" destOrd="0" presId="urn:microsoft.com/office/officeart/2005/8/layout/default"/>
    <dgm:cxn modelId="{0AB05EAC-A2E0-491E-9B06-5E51D9CF5A87}" type="presParOf" srcId="{0BE7BE5E-8E84-4D40-83F7-2E864342700D}" destId="{009093A8-A35A-4843-AAAF-84FAAD68F3BE}" srcOrd="23" destOrd="0" presId="urn:microsoft.com/office/officeart/2005/8/layout/default"/>
    <dgm:cxn modelId="{295B28EB-19E8-4F7B-89D2-4C6633ACCF6A}" type="presParOf" srcId="{0BE7BE5E-8E84-4D40-83F7-2E864342700D}" destId="{40811005-742F-46D3-92EA-A99A6CE601B6}" srcOrd="24" destOrd="0" presId="urn:microsoft.com/office/officeart/2005/8/layout/default"/>
    <dgm:cxn modelId="{8ADE7D08-D14A-4C11-B761-99243C51E739}" type="presParOf" srcId="{0BE7BE5E-8E84-4D40-83F7-2E864342700D}" destId="{0BB70E88-DF51-423D-A631-D58EB7661565}" srcOrd="25" destOrd="0" presId="urn:microsoft.com/office/officeart/2005/8/layout/default"/>
    <dgm:cxn modelId="{A87F9F1A-0D6F-4DC5-BFB2-4434FA4A646C}" type="presParOf" srcId="{0BE7BE5E-8E84-4D40-83F7-2E864342700D}" destId="{27AF5FB8-8B84-400B-A43A-AA82F8EEA028}" srcOrd="26" destOrd="0" presId="urn:microsoft.com/office/officeart/2005/8/layout/default"/>
    <dgm:cxn modelId="{1FFB9E50-F916-479F-861D-97F561AD6934}" type="presParOf" srcId="{0BE7BE5E-8E84-4D40-83F7-2E864342700D}" destId="{34E92735-CB35-4810-8001-AECE8DF7F6E4}" srcOrd="27" destOrd="0" presId="urn:microsoft.com/office/officeart/2005/8/layout/default"/>
    <dgm:cxn modelId="{C89B64B6-0601-4775-B988-790A661E5A3C}" type="presParOf" srcId="{0BE7BE5E-8E84-4D40-83F7-2E864342700D}" destId="{81CBEAAC-5847-4E06-9406-C350250E6052}" srcOrd="28" destOrd="0" presId="urn:microsoft.com/office/officeart/2005/8/layout/default"/>
    <dgm:cxn modelId="{E5DC34B3-8CBF-4485-A217-E6EDF6D6459E}" type="presParOf" srcId="{0BE7BE5E-8E84-4D40-83F7-2E864342700D}" destId="{122C346C-A1B3-4D49-9D3A-E6E9BF60D796}" srcOrd="29" destOrd="0" presId="urn:microsoft.com/office/officeart/2005/8/layout/default"/>
    <dgm:cxn modelId="{4D64864B-2E65-4FEB-8590-82EA4CCFF4BF}" type="presParOf" srcId="{0BE7BE5E-8E84-4D40-83F7-2E864342700D}" destId="{8C337329-ADCE-41AE-9218-26E325EA4039}" srcOrd="30" destOrd="0" presId="urn:microsoft.com/office/officeart/2005/8/layout/default"/>
    <dgm:cxn modelId="{930D5918-969B-4F95-9B4B-860F9C595257}" type="presParOf" srcId="{0BE7BE5E-8E84-4D40-83F7-2E864342700D}" destId="{9F365461-AD53-4446-BFEA-C5737FD276DB}" srcOrd="31" destOrd="0" presId="urn:microsoft.com/office/officeart/2005/8/layout/default"/>
    <dgm:cxn modelId="{04E8B236-C35B-4057-8ADD-3D88E2270360}" type="presParOf" srcId="{0BE7BE5E-8E84-4D40-83F7-2E864342700D}" destId="{6FD3520B-C592-4939-960E-D4D8BE43BC8D}" srcOrd="32" destOrd="0" presId="urn:microsoft.com/office/officeart/2005/8/layout/default"/>
    <dgm:cxn modelId="{29077488-0507-4C47-B7F2-CE80F8F8C02C}" type="presParOf" srcId="{0BE7BE5E-8E84-4D40-83F7-2E864342700D}" destId="{3B92933D-ADFC-407C-A95C-AD5B33EB201D}" srcOrd="33" destOrd="0" presId="urn:microsoft.com/office/officeart/2005/8/layout/default"/>
    <dgm:cxn modelId="{020E6652-BFB7-45D6-8B9A-9BAE9F5F0A06}" type="presParOf" srcId="{0BE7BE5E-8E84-4D40-83F7-2E864342700D}" destId="{AB5F278E-8363-4FA5-876A-4DD0558FABA7}" srcOrd="34"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E8A07-D57C-4594-A128-301AE78469AF}">
      <dsp:nvSpPr>
        <dsp:cNvPr id="0" name=""/>
        <dsp:cNvSpPr/>
      </dsp:nvSpPr>
      <dsp:spPr>
        <a:xfrm>
          <a:off x="0" y="0"/>
          <a:ext cx="2414014" cy="410643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ill Sans MT" panose="020B0502020104020203" pitchFamily="34" charset="0"/>
            </a:rPr>
            <a:t>Profile of Company</a:t>
          </a:r>
          <a:endParaRPr lang="en-PK" sz="2700" kern="1200" dirty="0">
            <a:latin typeface="Gill Sans MT" panose="020B0502020104020203" pitchFamily="34" charset="0"/>
          </a:endParaRPr>
        </a:p>
      </dsp:txBody>
      <dsp:txXfrm>
        <a:off x="0" y="1642574"/>
        <a:ext cx="2414014" cy="1642574"/>
      </dsp:txXfrm>
    </dsp:sp>
    <dsp:sp modelId="{AD301043-15B7-451E-A459-B64E9BEA2DA5}">
      <dsp:nvSpPr>
        <dsp:cNvPr id="0" name=""/>
        <dsp:cNvSpPr/>
      </dsp:nvSpPr>
      <dsp:spPr>
        <a:xfrm>
          <a:off x="525588" y="246386"/>
          <a:ext cx="1367443" cy="1367443"/>
        </a:xfrm>
        <a:prstGeom prst="ellipse">
          <a:avLst/>
        </a:prstGeom>
        <a:blipFill>
          <a:blip xmlns:r="http://schemas.openxmlformats.org/officeDocument/2006/relationships" r:embed="rId1"/>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B115B-CAA3-4568-9E8A-76F178D42AC2}">
      <dsp:nvSpPr>
        <dsp:cNvPr id="0" name=""/>
        <dsp:cNvSpPr/>
      </dsp:nvSpPr>
      <dsp:spPr>
        <a:xfrm>
          <a:off x="2452648" y="0"/>
          <a:ext cx="2414014" cy="410643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ill Sans MT" panose="020B0502020104020203" pitchFamily="34" charset="0"/>
            </a:rPr>
            <a:t>Strategic/ Operational Developments</a:t>
          </a:r>
          <a:endParaRPr lang="en-PK" sz="2700" kern="1200" dirty="0">
            <a:latin typeface="Gill Sans MT" panose="020B0502020104020203" pitchFamily="34" charset="0"/>
          </a:endParaRPr>
        </a:p>
      </dsp:txBody>
      <dsp:txXfrm>
        <a:off x="2452648" y="1642574"/>
        <a:ext cx="2414014" cy="1642574"/>
      </dsp:txXfrm>
    </dsp:sp>
    <dsp:sp modelId="{C6D2D506-017A-42E0-96ED-040B827BB679}">
      <dsp:nvSpPr>
        <dsp:cNvPr id="0" name=""/>
        <dsp:cNvSpPr/>
      </dsp:nvSpPr>
      <dsp:spPr>
        <a:xfrm>
          <a:off x="3012023" y="246386"/>
          <a:ext cx="1367443" cy="1367443"/>
        </a:xfrm>
        <a:prstGeom prst="ellipse">
          <a:avLst/>
        </a:prstGeom>
        <a:blipFill rotWithShape="1">
          <a:blip xmlns:r="http://schemas.openxmlformats.org/officeDocument/2006/relationships" r:embed="rId2"/>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D86D18-B7D8-4891-BAEF-781A7A1EF0E6}">
      <dsp:nvSpPr>
        <dsp:cNvPr id="0" name=""/>
        <dsp:cNvSpPr/>
      </dsp:nvSpPr>
      <dsp:spPr>
        <a:xfrm>
          <a:off x="4975172" y="0"/>
          <a:ext cx="2414014" cy="410643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ill Sans MT" panose="020B0502020104020203" pitchFamily="34" charset="0"/>
            </a:rPr>
            <a:t>Details of Financial Information</a:t>
          </a:r>
          <a:endParaRPr lang="en-PK" sz="2700" kern="1200" dirty="0">
            <a:latin typeface="Gill Sans MT" panose="020B0502020104020203" pitchFamily="34" charset="0"/>
          </a:endParaRPr>
        </a:p>
      </dsp:txBody>
      <dsp:txXfrm>
        <a:off x="4975172" y="1642574"/>
        <a:ext cx="2414014" cy="1642574"/>
      </dsp:txXfrm>
    </dsp:sp>
    <dsp:sp modelId="{18D09D9D-F344-4452-AECC-E9546ADD8224}">
      <dsp:nvSpPr>
        <dsp:cNvPr id="0" name=""/>
        <dsp:cNvSpPr/>
      </dsp:nvSpPr>
      <dsp:spPr>
        <a:xfrm>
          <a:off x="5462357" y="258419"/>
          <a:ext cx="1367443" cy="1367443"/>
        </a:xfrm>
        <a:prstGeom prst="ellipse">
          <a:avLst/>
        </a:prstGeom>
        <a:blipFill rotWithShape="1">
          <a:blip xmlns:r="http://schemas.openxmlformats.org/officeDocument/2006/relationships" r:embed="rId3"/>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F1E07D-22FC-43B7-B73B-601560D8E8D2}">
      <dsp:nvSpPr>
        <dsp:cNvPr id="0" name=""/>
        <dsp:cNvSpPr/>
      </dsp:nvSpPr>
      <dsp:spPr>
        <a:xfrm>
          <a:off x="7461607" y="0"/>
          <a:ext cx="2414014" cy="410643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Gill Sans MT" panose="020B0502020104020203" pitchFamily="34" charset="0"/>
            </a:rPr>
            <a:t>Question &amp; Answers</a:t>
          </a:r>
          <a:endParaRPr lang="en-PK" sz="2700" kern="1200" dirty="0">
            <a:latin typeface="Gill Sans MT" panose="020B0502020104020203" pitchFamily="34" charset="0"/>
          </a:endParaRPr>
        </a:p>
      </dsp:txBody>
      <dsp:txXfrm>
        <a:off x="7461607" y="1642574"/>
        <a:ext cx="2414014" cy="1642574"/>
      </dsp:txXfrm>
    </dsp:sp>
    <dsp:sp modelId="{D38338D3-BFC5-4CF2-9C55-A3562245CE10}">
      <dsp:nvSpPr>
        <dsp:cNvPr id="0" name=""/>
        <dsp:cNvSpPr/>
      </dsp:nvSpPr>
      <dsp:spPr>
        <a:xfrm>
          <a:off x="7984892" y="246386"/>
          <a:ext cx="1367443" cy="1367443"/>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BB6F6F-FF59-4A66-AC7D-9EEBC2AF5E8A}">
      <dsp:nvSpPr>
        <dsp:cNvPr id="0" name=""/>
        <dsp:cNvSpPr/>
      </dsp:nvSpPr>
      <dsp:spPr>
        <a:xfrm>
          <a:off x="-15" y="3285149"/>
          <a:ext cx="9877956" cy="615965"/>
        </a:xfrm>
        <a:prstGeom prst="leftRightArrow">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7A2E8-E57A-4A34-A39B-3C715211FF70}">
      <dsp:nvSpPr>
        <dsp:cNvPr id="0" name=""/>
        <dsp:cNvSpPr/>
      </dsp:nvSpPr>
      <dsp:spPr>
        <a:xfrm>
          <a:off x="0" y="210924"/>
          <a:ext cx="3322948" cy="1993769"/>
        </a:xfrm>
        <a:prstGeom prst="rect">
          <a:avLst/>
        </a:prstGeom>
        <a:solidFill>
          <a:schemeClr val="bg1"/>
        </a:soli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rPr>
            <a:t>347</a:t>
          </a:r>
          <a:r>
            <a:rPr lang="en-US" sz="2000" b="0" kern="1200" baseline="30000" dirty="0">
              <a:solidFill>
                <a:schemeClr val="tx1"/>
              </a:solidFill>
              <a:latin typeface="Gill Sans MT" panose="020B0502020104020203" pitchFamily="34" charset="0"/>
            </a:rPr>
            <a:t>th</a:t>
          </a:r>
          <a:r>
            <a:rPr lang="en-US" sz="2000" b="0" kern="1200" dirty="0">
              <a:solidFill>
                <a:schemeClr val="tx1"/>
              </a:solidFill>
              <a:latin typeface="Gill Sans MT" panose="020B0502020104020203" pitchFamily="34" charset="0"/>
            </a:rPr>
            <a:t> Board of Directors' Meeting 30 July 2026 For Approving Annual Audited Financial Statements</a:t>
          </a:r>
          <a:endParaRPr lang="en-PK" sz="2000" b="0" kern="1200" dirty="0">
            <a:solidFill>
              <a:schemeClr val="tx1"/>
            </a:solidFill>
            <a:latin typeface="Gill Sans MT" panose="020B0502020104020203" pitchFamily="34" charset="0"/>
          </a:endParaRPr>
        </a:p>
      </dsp:txBody>
      <dsp:txXfrm>
        <a:off x="0" y="210924"/>
        <a:ext cx="3322948" cy="1993769"/>
      </dsp:txXfrm>
    </dsp:sp>
    <dsp:sp modelId="{EDDCC63A-B8AB-4992-A4CA-B11A95CD0DED}">
      <dsp:nvSpPr>
        <dsp:cNvPr id="0" name=""/>
        <dsp:cNvSpPr/>
      </dsp:nvSpPr>
      <dsp:spPr>
        <a:xfrm>
          <a:off x="3655243" y="210924"/>
          <a:ext cx="3322948" cy="1993769"/>
        </a:xfrm>
        <a:prstGeom prst="rect">
          <a:avLst/>
        </a:prstGeom>
        <a:solidFill>
          <a:schemeClr val="bg1"/>
        </a:soli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rPr>
            <a:t>348</a:t>
          </a:r>
          <a:r>
            <a:rPr lang="en-US" sz="2000" b="0" kern="1200" baseline="30000" dirty="0">
              <a:solidFill>
                <a:schemeClr val="tx1"/>
              </a:solidFill>
              <a:latin typeface="Gill Sans MT" panose="020B0502020104020203" pitchFamily="34" charset="0"/>
            </a:rPr>
            <a:t>th</a:t>
          </a:r>
          <a:r>
            <a:rPr lang="en-US" sz="2000" b="0" kern="1200" dirty="0">
              <a:solidFill>
                <a:schemeClr val="tx1"/>
              </a:solidFill>
              <a:latin typeface="Gill Sans MT" panose="020B0502020104020203" pitchFamily="34" charset="0"/>
            </a:rPr>
            <a:t> Board of Directors' Meeting 11 September 2026 for other than financials</a:t>
          </a:r>
          <a:endParaRPr lang="en-PK" sz="2000" b="0" kern="1200" dirty="0">
            <a:solidFill>
              <a:schemeClr val="tx1"/>
            </a:solidFill>
            <a:latin typeface="Gill Sans MT" panose="020B0502020104020203" pitchFamily="34" charset="0"/>
          </a:endParaRPr>
        </a:p>
      </dsp:txBody>
      <dsp:txXfrm>
        <a:off x="3655243" y="210924"/>
        <a:ext cx="3322948" cy="1993769"/>
      </dsp:txXfrm>
    </dsp:sp>
    <dsp:sp modelId="{112EC642-D4DE-409D-B9EF-D9F01254AF46}">
      <dsp:nvSpPr>
        <dsp:cNvPr id="0" name=""/>
        <dsp:cNvSpPr/>
      </dsp:nvSpPr>
      <dsp:spPr>
        <a:xfrm>
          <a:off x="7310486" y="210924"/>
          <a:ext cx="3322948" cy="1993769"/>
        </a:xfrm>
        <a:prstGeom prst="rect">
          <a:avLst/>
        </a:prstGeom>
        <a:solidFill>
          <a:schemeClr val="bg1"/>
        </a:soli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rPr>
            <a:t>60</a:t>
          </a:r>
          <a:r>
            <a:rPr lang="en-US" sz="2000" b="0" kern="1200" baseline="30000" dirty="0">
              <a:solidFill>
                <a:schemeClr val="tx1"/>
              </a:solidFill>
              <a:latin typeface="Gill Sans MT" panose="020B0502020104020203" pitchFamily="34" charset="0"/>
            </a:rPr>
            <a:t>th</a:t>
          </a:r>
          <a:r>
            <a:rPr lang="en-US" sz="2000" b="0" kern="1200" dirty="0">
              <a:solidFill>
                <a:schemeClr val="tx1"/>
              </a:solidFill>
              <a:latin typeface="Gill Sans MT" panose="020B0502020104020203" pitchFamily="34" charset="0"/>
            </a:rPr>
            <a:t> Annual General Meeting 26 September 2026 for Approving Annual Audited Financial Statements</a:t>
          </a:r>
          <a:endParaRPr lang="en-PK" sz="2000" b="0" kern="1200" dirty="0">
            <a:solidFill>
              <a:schemeClr val="tx1"/>
            </a:solidFill>
            <a:latin typeface="Gill Sans MT" panose="020B0502020104020203" pitchFamily="34" charset="0"/>
          </a:endParaRPr>
        </a:p>
      </dsp:txBody>
      <dsp:txXfrm>
        <a:off x="7310486" y="210924"/>
        <a:ext cx="3322948" cy="1993769"/>
      </dsp:txXfrm>
    </dsp:sp>
    <dsp:sp modelId="{6792BAE7-908A-47C0-8D15-B8D9C3191546}">
      <dsp:nvSpPr>
        <dsp:cNvPr id="0" name=""/>
        <dsp:cNvSpPr/>
      </dsp:nvSpPr>
      <dsp:spPr>
        <a:xfrm>
          <a:off x="0" y="2536988"/>
          <a:ext cx="3322948" cy="1993769"/>
        </a:xfrm>
        <a:prstGeom prst="rect">
          <a:avLst/>
        </a:prstGeom>
        <a:solidFill>
          <a:schemeClr val="bg1"/>
        </a:soli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rPr>
            <a:t>349</a:t>
          </a:r>
          <a:r>
            <a:rPr lang="en-US" sz="2000" b="0" kern="1200" baseline="30000" dirty="0">
              <a:solidFill>
                <a:schemeClr val="tx1"/>
              </a:solidFill>
              <a:latin typeface="Gill Sans MT" panose="020B0502020104020203" pitchFamily="34" charset="0"/>
            </a:rPr>
            <a:t>th</a:t>
          </a:r>
          <a:r>
            <a:rPr lang="en-US" sz="2000" b="0" kern="1200" dirty="0">
              <a:solidFill>
                <a:schemeClr val="tx1"/>
              </a:solidFill>
              <a:latin typeface="Gill Sans MT" panose="020B0502020104020203" pitchFamily="34" charset="0"/>
            </a:rPr>
            <a:t> Board of Directors' Meeting 29 October2026 For Approving Q-1 Un-Audited Financial Statements</a:t>
          </a:r>
          <a:endParaRPr lang="en-PK" sz="2000" b="0" kern="1200" dirty="0">
            <a:solidFill>
              <a:schemeClr val="tx1"/>
            </a:solidFill>
            <a:latin typeface="Gill Sans MT" panose="020B0502020104020203" pitchFamily="34" charset="0"/>
          </a:endParaRPr>
        </a:p>
      </dsp:txBody>
      <dsp:txXfrm>
        <a:off x="0" y="2536988"/>
        <a:ext cx="3322948" cy="1993769"/>
      </dsp:txXfrm>
    </dsp:sp>
    <dsp:sp modelId="{CBC1F9FE-86D6-4E01-9127-37047C2E9222}">
      <dsp:nvSpPr>
        <dsp:cNvPr id="0" name=""/>
        <dsp:cNvSpPr/>
      </dsp:nvSpPr>
      <dsp:spPr>
        <a:xfrm>
          <a:off x="3655243" y="2536988"/>
          <a:ext cx="3322948" cy="1993769"/>
        </a:xfrm>
        <a:prstGeom prst="rect">
          <a:avLst/>
        </a:prstGeom>
        <a:solidFill>
          <a:schemeClr val="bg1"/>
        </a:solidFill>
        <a:ln w="28575"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rPr>
            <a:t>350</a:t>
          </a:r>
          <a:r>
            <a:rPr lang="en-US" sz="2000" b="0" kern="1200" baseline="30000" dirty="0">
              <a:solidFill>
                <a:schemeClr val="tx1"/>
              </a:solidFill>
              <a:latin typeface="Gill Sans MT" panose="020B0502020104020203" pitchFamily="34" charset="0"/>
            </a:rPr>
            <a:t>th</a:t>
          </a:r>
          <a:r>
            <a:rPr lang="en-US" sz="2000" b="0" kern="1200" dirty="0">
              <a:solidFill>
                <a:schemeClr val="tx1"/>
              </a:solidFill>
              <a:latin typeface="Gill Sans MT" panose="020B0502020104020203" pitchFamily="34" charset="0"/>
            </a:rPr>
            <a:t> Board of Directors' Meeting 29 January 2026 For Approving Q-2 Un-Audited Financial Statements</a:t>
          </a:r>
          <a:endParaRPr lang="en-PK" sz="2000" b="0" kern="1200" dirty="0">
            <a:solidFill>
              <a:schemeClr val="tx1"/>
            </a:solidFill>
            <a:latin typeface="Gill Sans MT" panose="020B0502020104020203" pitchFamily="34" charset="0"/>
          </a:endParaRPr>
        </a:p>
      </dsp:txBody>
      <dsp:txXfrm>
        <a:off x="3655243" y="2536988"/>
        <a:ext cx="3322948" cy="1993769"/>
      </dsp:txXfrm>
    </dsp:sp>
    <dsp:sp modelId="{3DDFDE0F-0E58-46E3-8FFF-E31A19B79E78}">
      <dsp:nvSpPr>
        <dsp:cNvPr id="0" name=""/>
        <dsp:cNvSpPr/>
      </dsp:nvSpPr>
      <dsp:spPr>
        <a:xfrm>
          <a:off x="7310486" y="2536988"/>
          <a:ext cx="3322948" cy="1993769"/>
        </a:xfrm>
        <a:prstGeom prst="rect">
          <a:avLst/>
        </a:prstGeom>
        <a:solidFill>
          <a:schemeClr val="bg1"/>
        </a:solidFill>
        <a:ln w="28575" cap="flat" cmpd="thinThick"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rPr>
            <a:t>351</a:t>
          </a:r>
          <a:r>
            <a:rPr lang="en-US" sz="2000" b="0" kern="1200" baseline="30000" dirty="0">
              <a:solidFill>
                <a:schemeClr val="tx1"/>
              </a:solidFill>
              <a:latin typeface="Gill Sans MT" panose="020B0502020104020203" pitchFamily="34" charset="0"/>
            </a:rPr>
            <a:t>st</a:t>
          </a:r>
          <a:r>
            <a:rPr lang="en-US" sz="2000" b="0" kern="1200" dirty="0">
              <a:solidFill>
                <a:schemeClr val="tx1"/>
              </a:solidFill>
              <a:latin typeface="Gill Sans MT" panose="020B0502020104020203" pitchFamily="34" charset="0"/>
            </a:rPr>
            <a:t> Board of Directors' Meeting 25 March 2026 for other than financials</a:t>
          </a:r>
          <a:endParaRPr lang="en-PK" sz="2000" b="0" kern="1200" dirty="0">
            <a:solidFill>
              <a:schemeClr val="tx1"/>
            </a:solidFill>
            <a:latin typeface="Gill Sans MT" panose="020B0502020104020203" pitchFamily="34" charset="0"/>
          </a:endParaRPr>
        </a:p>
      </dsp:txBody>
      <dsp:txXfrm>
        <a:off x="7310486" y="2536988"/>
        <a:ext cx="3322948" cy="1993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FA1D3-E40E-472E-80A4-BCCE869DFABB}">
      <dsp:nvSpPr>
        <dsp:cNvPr id="0" name=""/>
        <dsp:cNvSpPr/>
      </dsp:nvSpPr>
      <dsp:spPr>
        <a:xfrm>
          <a:off x="5563177" y="1174431"/>
          <a:ext cx="5223203" cy="454045"/>
        </a:xfrm>
        <a:custGeom>
          <a:avLst/>
          <a:gdLst/>
          <a:ahLst/>
          <a:cxnLst/>
          <a:rect l="0" t="0" r="0" b="0"/>
          <a:pathLst>
            <a:path>
              <a:moveTo>
                <a:pt x="0" y="0"/>
              </a:moveTo>
              <a:lnTo>
                <a:pt x="0" y="283796"/>
              </a:lnTo>
              <a:lnTo>
                <a:pt x="5223203" y="283796"/>
              </a:lnTo>
              <a:lnTo>
                <a:pt x="5223203" y="454045"/>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D3E8730F-2434-4FDA-ABD7-18FBC40A454B}">
      <dsp:nvSpPr>
        <dsp:cNvPr id="0" name=""/>
        <dsp:cNvSpPr/>
      </dsp:nvSpPr>
      <dsp:spPr>
        <a:xfrm>
          <a:off x="5563177" y="1174431"/>
          <a:ext cx="2919622" cy="454045"/>
        </a:xfrm>
        <a:custGeom>
          <a:avLst/>
          <a:gdLst/>
          <a:ahLst/>
          <a:cxnLst/>
          <a:rect l="0" t="0" r="0" b="0"/>
          <a:pathLst>
            <a:path>
              <a:moveTo>
                <a:pt x="0" y="0"/>
              </a:moveTo>
              <a:lnTo>
                <a:pt x="0" y="283796"/>
              </a:lnTo>
              <a:lnTo>
                <a:pt x="2919622" y="283796"/>
              </a:lnTo>
              <a:lnTo>
                <a:pt x="2919622" y="454045"/>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DB1247EE-5DEB-478E-92CC-D92F7F15A7AD}">
      <dsp:nvSpPr>
        <dsp:cNvPr id="0" name=""/>
        <dsp:cNvSpPr/>
      </dsp:nvSpPr>
      <dsp:spPr>
        <a:xfrm>
          <a:off x="5563177" y="1174431"/>
          <a:ext cx="479806" cy="373605"/>
        </a:xfrm>
        <a:custGeom>
          <a:avLst/>
          <a:gdLst/>
          <a:ahLst/>
          <a:cxnLst/>
          <a:rect l="0" t="0" r="0" b="0"/>
          <a:pathLst>
            <a:path>
              <a:moveTo>
                <a:pt x="0" y="0"/>
              </a:moveTo>
              <a:lnTo>
                <a:pt x="0" y="203355"/>
              </a:lnTo>
              <a:lnTo>
                <a:pt x="479806" y="203355"/>
              </a:lnTo>
              <a:lnTo>
                <a:pt x="479806" y="373605"/>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CBAD79-1754-4E94-B097-A7302CF87502}">
      <dsp:nvSpPr>
        <dsp:cNvPr id="0" name=""/>
        <dsp:cNvSpPr/>
      </dsp:nvSpPr>
      <dsp:spPr>
        <a:xfrm>
          <a:off x="3517638" y="1174431"/>
          <a:ext cx="2045539" cy="454045"/>
        </a:xfrm>
        <a:custGeom>
          <a:avLst/>
          <a:gdLst/>
          <a:ahLst/>
          <a:cxnLst/>
          <a:rect l="0" t="0" r="0" b="0"/>
          <a:pathLst>
            <a:path>
              <a:moveTo>
                <a:pt x="2045539" y="0"/>
              </a:moveTo>
              <a:lnTo>
                <a:pt x="2045539" y="283796"/>
              </a:lnTo>
              <a:lnTo>
                <a:pt x="0" y="283796"/>
              </a:lnTo>
              <a:lnTo>
                <a:pt x="0" y="454045"/>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1FABD1-DFD3-4E88-922D-33D4EAEC0F0A}">
      <dsp:nvSpPr>
        <dsp:cNvPr id="0" name=""/>
        <dsp:cNvSpPr/>
      </dsp:nvSpPr>
      <dsp:spPr>
        <a:xfrm>
          <a:off x="1026180" y="1174431"/>
          <a:ext cx="4536997" cy="454045"/>
        </a:xfrm>
        <a:custGeom>
          <a:avLst/>
          <a:gdLst/>
          <a:ahLst/>
          <a:cxnLst/>
          <a:rect l="0" t="0" r="0" b="0"/>
          <a:pathLst>
            <a:path>
              <a:moveTo>
                <a:pt x="4536997" y="0"/>
              </a:moveTo>
              <a:lnTo>
                <a:pt x="4536997" y="283796"/>
              </a:lnTo>
              <a:lnTo>
                <a:pt x="0" y="283796"/>
              </a:lnTo>
              <a:lnTo>
                <a:pt x="0" y="454045"/>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76507660-28C2-40A9-A430-A5DC74418C6B}">
      <dsp:nvSpPr>
        <dsp:cNvPr id="0" name=""/>
        <dsp:cNvSpPr/>
      </dsp:nvSpPr>
      <dsp:spPr>
        <a:xfrm>
          <a:off x="3009129" y="511384"/>
          <a:ext cx="5108095" cy="663047"/>
        </a:xfrm>
        <a:prstGeom prst="roundRect">
          <a:avLst>
            <a:gd name="adj" fmla="val 10000"/>
          </a:avLst>
        </a:prstGeom>
        <a:noFill/>
        <a:ln w="19050" cap="flat" cmpd="sng" algn="ctr">
          <a:solidFill>
            <a:schemeClr val="accent6">
              <a:lumMod val="7500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C861300-D646-43BA-A4C5-B40AA98E5532}">
      <dsp:nvSpPr>
        <dsp:cNvPr id="0" name=""/>
        <dsp:cNvSpPr/>
      </dsp:nvSpPr>
      <dsp:spPr>
        <a:xfrm>
          <a:off x="3213327" y="705372"/>
          <a:ext cx="5108095" cy="663047"/>
        </a:xfrm>
        <a:prstGeom prst="roundRect">
          <a:avLst>
            <a:gd name="adj" fmla="val 10000"/>
          </a:avLst>
        </a:prstGeom>
        <a:noFill/>
        <a:ln w="38100" cap="flat" cmpd="sng" algn="ctr">
          <a:solidFill>
            <a:srgbClr val="FFFFFF"/>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en-US" sz="2400" b="1" kern="1200" dirty="0">
              <a:latin typeface="Gill Sans MT" panose="020B0502020104020203" pitchFamily="34" charset="0"/>
            </a:rPr>
            <a:t>Board of Directors</a:t>
          </a:r>
        </a:p>
        <a:p>
          <a:pPr marL="0" lvl="0" indent="0" algn="ctr" defTabSz="1066800">
            <a:lnSpc>
              <a:spcPct val="90000"/>
            </a:lnSpc>
            <a:spcBef>
              <a:spcPct val="0"/>
            </a:spcBef>
            <a:spcAft>
              <a:spcPts val="0"/>
            </a:spcAft>
            <a:buNone/>
          </a:pPr>
          <a:endParaRPr lang="en-US" sz="2400" b="1" kern="1200" dirty="0">
            <a:latin typeface="Gill Sans MT" panose="020B0502020104020203" pitchFamily="34" charset="0"/>
          </a:endParaRPr>
        </a:p>
      </dsp:txBody>
      <dsp:txXfrm>
        <a:off x="3232747" y="724792"/>
        <a:ext cx="5069255" cy="624207"/>
      </dsp:txXfrm>
    </dsp:sp>
    <dsp:sp modelId="{EF3F2A99-CEEB-4FD6-B83A-EC43DBF36BB0}">
      <dsp:nvSpPr>
        <dsp:cNvPr id="0" name=""/>
        <dsp:cNvSpPr/>
      </dsp:nvSpPr>
      <dsp:spPr>
        <a:xfrm>
          <a:off x="4120" y="1628477"/>
          <a:ext cx="2044120" cy="1662921"/>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C8420BB-D91F-4B9D-BD82-92460FE6BB7F}">
      <dsp:nvSpPr>
        <dsp:cNvPr id="0" name=""/>
        <dsp:cNvSpPr/>
      </dsp:nvSpPr>
      <dsp:spPr>
        <a:xfrm>
          <a:off x="208317" y="1822465"/>
          <a:ext cx="2044120" cy="1662921"/>
        </a:xfrm>
        <a:prstGeom prst="rect">
          <a:avLst/>
        </a:prstGeom>
        <a:noFill/>
        <a:ln w="28575"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Gill Sans MT" panose="020B0502020104020203" pitchFamily="34" charset="0"/>
            </a:rPr>
            <a:t>Board Audit Committee </a:t>
          </a:r>
        </a:p>
      </dsp:txBody>
      <dsp:txXfrm>
        <a:off x="208317" y="1822465"/>
        <a:ext cx="2044120" cy="1662921"/>
      </dsp:txXfrm>
    </dsp:sp>
    <dsp:sp modelId="{2B68F404-E334-409D-B886-27298E888E2D}">
      <dsp:nvSpPr>
        <dsp:cNvPr id="0" name=""/>
        <dsp:cNvSpPr/>
      </dsp:nvSpPr>
      <dsp:spPr>
        <a:xfrm>
          <a:off x="2456635" y="1628477"/>
          <a:ext cx="2122005" cy="1669526"/>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4751202-D81E-4087-B7BE-00E2304E42F7}">
      <dsp:nvSpPr>
        <dsp:cNvPr id="0" name=""/>
        <dsp:cNvSpPr/>
      </dsp:nvSpPr>
      <dsp:spPr>
        <a:xfrm>
          <a:off x="2660832" y="1822465"/>
          <a:ext cx="2122005" cy="1669526"/>
        </a:xfrm>
        <a:prstGeom prst="rect">
          <a:avLst/>
        </a:prstGeom>
        <a:noFill/>
        <a:ln w="28575" cap="flat" cmpd="sng" algn="ctr">
          <a:solidFill>
            <a:schemeClr val="accent6">
              <a:lumMod val="75000"/>
            </a:schemeClr>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MT" panose="020B0502020104020203" pitchFamily="34" charset="0"/>
            </a:rPr>
            <a:t>Board Human Resource &amp; Remuneration and Sustainability  Committee</a:t>
          </a:r>
        </a:p>
      </dsp:txBody>
      <dsp:txXfrm>
        <a:off x="2660832" y="1822465"/>
        <a:ext cx="2122005" cy="1669526"/>
      </dsp:txXfrm>
    </dsp:sp>
    <dsp:sp modelId="{FB97708D-ABAB-4840-BA8E-4D3F504520EA}">
      <dsp:nvSpPr>
        <dsp:cNvPr id="0" name=""/>
        <dsp:cNvSpPr/>
      </dsp:nvSpPr>
      <dsp:spPr>
        <a:xfrm>
          <a:off x="4987035" y="1548037"/>
          <a:ext cx="2111897" cy="1717011"/>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86E4416-9D2D-478E-9A97-D7BF0A6B6477}">
      <dsp:nvSpPr>
        <dsp:cNvPr id="0" name=""/>
        <dsp:cNvSpPr/>
      </dsp:nvSpPr>
      <dsp:spPr>
        <a:xfrm>
          <a:off x="5191232" y="1742024"/>
          <a:ext cx="2111897" cy="1717011"/>
        </a:xfrm>
        <a:prstGeom prst="rect">
          <a:avLst/>
        </a:prstGeom>
        <a:noFill/>
        <a:ln w="28575" cap="flat" cmpd="sng" algn="ctr">
          <a:solidFill>
            <a:schemeClr val="accent6">
              <a:lumMod val="75000"/>
            </a:schemeClr>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MT" panose="020B0502020104020203" pitchFamily="34" charset="0"/>
            </a:rPr>
            <a:t>Board Investment and Risk Management Committee</a:t>
          </a:r>
        </a:p>
      </dsp:txBody>
      <dsp:txXfrm>
        <a:off x="5191232" y="1742024"/>
        <a:ext cx="2111897" cy="1717011"/>
      </dsp:txXfrm>
    </dsp:sp>
    <dsp:sp modelId="{0A3C6542-5FC7-484C-8157-3D6479A115C1}">
      <dsp:nvSpPr>
        <dsp:cNvPr id="0" name=""/>
        <dsp:cNvSpPr/>
      </dsp:nvSpPr>
      <dsp:spPr>
        <a:xfrm>
          <a:off x="7507327" y="1628477"/>
          <a:ext cx="1950945" cy="1642896"/>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46D50A9-7197-49F2-8E91-6D0EE43D8C6B}">
      <dsp:nvSpPr>
        <dsp:cNvPr id="0" name=""/>
        <dsp:cNvSpPr/>
      </dsp:nvSpPr>
      <dsp:spPr>
        <a:xfrm>
          <a:off x="7711524" y="1822465"/>
          <a:ext cx="1950945" cy="1642896"/>
        </a:xfrm>
        <a:prstGeom prst="rect">
          <a:avLst/>
        </a:prstGeom>
        <a:noFill/>
        <a:ln w="28575" cap="flat" cmpd="sng" algn="ctr">
          <a:solidFill>
            <a:schemeClr val="accent6">
              <a:lumMod val="75000"/>
            </a:schemeClr>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MT" panose="020B0502020104020203" pitchFamily="34" charset="0"/>
            </a:rPr>
            <a:t>Board Procurement &amp;</a:t>
          </a:r>
        </a:p>
        <a:p>
          <a:pPr marL="0" lvl="0" indent="0" algn="ctr" defTabSz="800100">
            <a:lnSpc>
              <a:spcPct val="90000"/>
            </a:lnSpc>
            <a:spcBef>
              <a:spcPct val="0"/>
            </a:spcBef>
            <a:spcAft>
              <a:spcPct val="35000"/>
            </a:spcAft>
            <a:buNone/>
          </a:pPr>
          <a:r>
            <a:rPr lang="en-US" sz="1800" kern="1200" dirty="0">
              <a:latin typeface="Gill Sans MT" panose="020B0502020104020203" pitchFamily="34" charset="0"/>
            </a:rPr>
            <a:t>Strategic Committee</a:t>
          </a:r>
        </a:p>
      </dsp:txBody>
      <dsp:txXfrm>
        <a:off x="7711524" y="1822465"/>
        <a:ext cx="1950945" cy="1642896"/>
      </dsp:txXfrm>
    </dsp:sp>
    <dsp:sp modelId="{7D547809-3E5F-4E12-9893-34EE21F4CEC2}">
      <dsp:nvSpPr>
        <dsp:cNvPr id="0" name=""/>
        <dsp:cNvSpPr/>
      </dsp:nvSpPr>
      <dsp:spPr>
        <a:xfrm>
          <a:off x="9866667" y="1628477"/>
          <a:ext cx="1839429" cy="1703486"/>
        </a:xfrm>
        <a:prstGeom prst="roundRect">
          <a:avLst>
            <a:gd name="adj" fmla="val 10000"/>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24100B4-961F-4818-9D84-56A2FCFF5D7A}">
      <dsp:nvSpPr>
        <dsp:cNvPr id="0" name=""/>
        <dsp:cNvSpPr/>
      </dsp:nvSpPr>
      <dsp:spPr>
        <a:xfrm>
          <a:off x="10070864" y="1822465"/>
          <a:ext cx="1839429" cy="1703486"/>
        </a:xfrm>
        <a:prstGeom prst="rect">
          <a:avLst/>
        </a:prstGeom>
        <a:noFill/>
        <a:ln w="28575" cap="flat" cmpd="sng" algn="ctr">
          <a:solidFill>
            <a:schemeClr val="accent6">
              <a:lumMod val="75000"/>
            </a:schemeClr>
          </a:solidFill>
          <a:prstDash val="solid"/>
          <a:miter lim="800000"/>
        </a:ln>
        <a:effectLst/>
      </dsp:spPr>
      <dsp:style>
        <a:lnRef idx="1">
          <a:schemeClr val="accent1"/>
        </a:lnRef>
        <a:fillRef idx="0">
          <a:schemeClr val="accent1"/>
        </a:fillRef>
        <a:effectRef idx="0">
          <a:schemeClr val="accent1"/>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MT" panose="020B0502020104020203" pitchFamily="34" charset="0"/>
            </a:rPr>
            <a:t>Board Nomination and Special Committee</a:t>
          </a:r>
        </a:p>
      </dsp:txBody>
      <dsp:txXfrm>
        <a:off x="10070864" y="1822465"/>
        <a:ext cx="1839429" cy="1703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E4B38-CE50-46A5-9821-8FB590384D2E}">
      <dsp:nvSpPr>
        <dsp:cNvPr id="0" name=""/>
        <dsp:cNvSpPr/>
      </dsp:nvSpPr>
      <dsp:spPr>
        <a:xfrm>
          <a:off x="308626" y="29041"/>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Corporate Social Responsibility Policy</a:t>
          </a:r>
          <a:endParaRPr lang="en-US" sz="2000" b="0" kern="1200" dirty="0">
            <a:solidFill>
              <a:schemeClr val="tx1"/>
            </a:solidFill>
            <a:latin typeface="Gill Sans MT" panose="020B0502020104020203" pitchFamily="34" charset="0"/>
          </a:endParaRPr>
        </a:p>
      </dsp:txBody>
      <dsp:txXfrm>
        <a:off x="308626" y="29041"/>
        <a:ext cx="1909160" cy="1145496"/>
      </dsp:txXfrm>
    </dsp:sp>
    <dsp:sp modelId="{703C9781-A21C-42AC-8FD0-F966440F6BFE}">
      <dsp:nvSpPr>
        <dsp:cNvPr id="0" name=""/>
        <dsp:cNvSpPr/>
      </dsp:nvSpPr>
      <dsp:spPr>
        <a:xfrm>
          <a:off x="2438122" y="9430"/>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Anti Harassment Policy</a:t>
          </a:r>
        </a:p>
      </dsp:txBody>
      <dsp:txXfrm>
        <a:off x="2438122" y="9430"/>
        <a:ext cx="1909160" cy="1145496"/>
      </dsp:txXfrm>
    </dsp:sp>
    <dsp:sp modelId="{FF9851ED-25CB-4531-AE1A-A43741C4EC2D}">
      <dsp:nvSpPr>
        <dsp:cNvPr id="0" name=""/>
        <dsp:cNvSpPr/>
      </dsp:nvSpPr>
      <dsp:spPr>
        <a:xfrm>
          <a:off x="4538199" y="9430"/>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Investment Policy Guidelines </a:t>
          </a:r>
        </a:p>
      </dsp:txBody>
      <dsp:txXfrm>
        <a:off x="4538199" y="9430"/>
        <a:ext cx="1909160" cy="1145496"/>
      </dsp:txXfrm>
    </dsp:sp>
    <dsp:sp modelId="{AFDDECA7-52EC-474D-AFD2-2AE05F40A22E}">
      <dsp:nvSpPr>
        <dsp:cNvPr id="0" name=""/>
        <dsp:cNvSpPr/>
      </dsp:nvSpPr>
      <dsp:spPr>
        <a:xfrm>
          <a:off x="6613971" y="9430"/>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Risk Management Policy </a:t>
          </a:r>
        </a:p>
      </dsp:txBody>
      <dsp:txXfrm>
        <a:off x="6613971" y="9430"/>
        <a:ext cx="1909160" cy="1145496"/>
      </dsp:txXfrm>
    </dsp:sp>
    <dsp:sp modelId="{4F145D2E-DD13-43C1-864C-458B9AA5C502}">
      <dsp:nvSpPr>
        <dsp:cNvPr id="0" name=""/>
        <dsp:cNvSpPr/>
      </dsp:nvSpPr>
      <dsp:spPr>
        <a:xfrm>
          <a:off x="8738351" y="9430"/>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Insider Trading Policy</a:t>
          </a:r>
        </a:p>
      </dsp:txBody>
      <dsp:txXfrm>
        <a:off x="8738351" y="9430"/>
        <a:ext cx="1909160" cy="1145496"/>
      </dsp:txXfrm>
    </dsp:sp>
    <dsp:sp modelId="{CA537343-0ABB-4875-886F-07E84C114D9E}">
      <dsp:nvSpPr>
        <dsp:cNvPr id="0" name=""/>
        <dsp:cNvSpPr/>
      </dsp:nvSpPr>
      <dsp:spPr>
        <a:xfrm>
          <a:off x="131943" y="1345842"/>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Directors’ Remuneration Policy </a:t>
          </a:r>
        </a:p>
      </dsp:txBody>
      <dsp:txXfrm>
        <a:off x="131943" y="1345842"/>
        <a:ext cx="1909160" cy="1145496"/>
      </dsp:txXfrm>
    </dsp:sp>
    <dsp:sp modelId="{409806CA-A5F2-42E3-897E-291CF942FB53}">
      <dsp:nvSpPr>
        <dsp:cNvPr id="0" name=""/>
        <dsp:cNvSpPr/>
      </dsp:nvSpPr>
      <dsp:spPr>
        <a:xfrm>
          <a:off x="2232019" y="1345842"/>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Whistle Blowing Policy</a:t>
          </a:r>
        </a:p>
      </dsp:txBody>
      <dsp:txXfrm>
        <a:off x="2232019" y="1345842"/>
        <a:ext cx="1909160" cy="1145496"/>
      </dsp:txXfrm>
    </dsp:sp>
    <dsp:sp modelId="{D5CDD407-46ED-4B54-933E-D2BDCC455A75}">
      <dsp:nvSpPr>
        <dsp:cNvPr id="0" name=""/>
        <dsp:cNvSpPr/>
      </dsp:nvSpPr>
      <dsp:spPr>
        <a:xfrm>
          <a:off x="4307792" y="1345842"/>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Related Party Transactions Policy </a:t>
          </a:r>
        </a:p>
      </dsp:txBody>
      <dsp:txXfrm>
        <a:off x="4307792" y="1345842"/>
        <a:ext cx="1909160" cy="1145496"/>
      </dsp:txXfrm>
    </dsp:sp>
    <dsp:sp modelId="{FDF28FE7-D245-4126-8905-0FB526330E0B}">
      <dsp:nvSpPr>
        <dsp:cNvPr id="0" name=""/>
        <dsp:cNvSpPr/>
      </dsp:nvSpPr>
      <dsp:spPr>
        <a:xfrm>
          <a:off x="6432171" y="1345842"/>
          <a:ext cx="2321366"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Communication &amp; Disclosure Policy</a:t>
          </a:r>
        </a:p>
      </dsp:txBody>
      <dsp:txXfrm>
        <a:off x="6432171" y="1345842"/>
        <a:ext cx="2321366" cy="1145496"/>
      </dsp:txXfrm>
    </dsp:sp>
    <dsp:sp modelId="{701E1E63-370A-4E23-BF24-91C585526FEB}">
      <dsp:nvSpPr>
        <dsp:cNvPr id="0" name=""/>
        <dsp:cNvSpPr/>
      </dsp:nvSpPr>
      <dsp:spPr>
        <a:xfrm>
          <a:off x="8944454" y="1345842"/>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Environmental Policy </a:t>
          </a:r>
        </a:p>
      </dsp:txBody>
      <dsp:txXfrm>
        <a:off x="8944454" y="1345842"/>
        <a:ext cx="1909160" cy="1145496"/>
      </dsp:txXfrm>
    </dsp:sp>
    <dsp:sp modelId="{875D9C5B-3B0C-40B6-89A0-B65E3B63A32E}">
      <dsp:nvSpPr>
        <dsp:cNvPr id="0" name=""/>
        <dsp:cNvSpPr/>
      </dsp:nvSpPr>
      <dsp:spPr>
        <a:xfrm>
          <a:off x="816759" y="2682254"/>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Occupational Health &amp; Safety Policy </a:t>
          </a:r>
        </a:p>
      </dsp:txBody>
      <dsp:txXfrm>
        <a:off x="816759" y="2682254"/>
        <a:ext cx="1909160" cy="1145496"/>
      </dsp:txXfrm>
    </dsp:sp>
    <dsp:sp modelId="{EBD9B6BB-15E6-438F-B7D2-93364E3ACE03}">
      <dsp:nvSpPr>
        <dsp:cNvPr id="0" name=""/>
        <dsp:cNvSpPr/>
      </dsp:nvSpPr>
      <dsp:spPr>
        <a:xfrm>
          <a:off x="2916835" y="2682254"/>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solidFill>
              <a:latin typeface="Gill Sans MT" panose="020B0502020104020203" pitchFamily="34" charset="0"/>
              <a:ea typeface="Cambria" panose="02040503050406030204" pitchFamily="18" charset="0"/>
            </a:rPr>
            <a:t>Quality Policy </a:t>
          </a:r>
        </a:p>
      </dsp:txBody>
      <dsp:txXfrm>
        <a:off x="2916835" y="2682254"/>
        <a:ext cx="1909160" cy="1145496"/>
      </dsp:txXfrm>
    </dsp:sp>
    <dsp:sp modelId="{40811005-742F-46D3-92EA-A99A6CE601B6}">
      <dsp:nvSpPr>
        <dsp:cNvPr id="0" name=""/>
        <dsp:cNvSpPr/>
      </dsp:nvSpPr>
      <dsp:spPr>
        <a:xfrm>
          <a:off x="5016911" y="2682254"/>
          <a:ext cx="1909160"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Gill Sans MT" panose="020B0502020104020203" pitchFamily="34" charset="0"/>
              <a:cs typeface="Times New Roman" panose="02020603050405020304" pitchFamily="18" charset="0"/>
            </a:rPr>
            <a:t>IT Governance Policy</a:t>
          </a:r>
          <a:endParaRPr lang="en-US" sz="2000" b="0" kern="1200" dirty="0">
            <a:solidFill>
              <a:schemeClr val="tx1"/>
            </a:solidFill>
            <a:latin typeface="Gill Sans MT" panose="020B0502020104020203" pitchFamily="34" charset="0"/>
            <a:ea typeface="Cambria" panose="02040503050406030204" pitchFamily="18" charset="0"/>
          </a:endParaRPr>
        </a:p>
      </dsp:txBody>
      <dsp:txXfrm>
        <a:off x="5016911" y="2682254"/>
        <a:ext cx="1909160" cy="1145496"/>
      </dsp:txXfrm>
    </dsp:sp>
    <dsp:sp modelId="{27AF5FB8-8B84-400B-A43A-AA82F8EEA028}">
      <dsp:nvSpPr>
        <dsp:cNvPr id="0" name=""/>
        <dsp:cNvSpPr/>
      </dsp:nvSpPr>
      <dsp:spPr>
        <a:xfrm>
          <a:off x="7116987" y="2682254"/>
          <a:ext cx="3051811"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Gill Sans MT" panose="020B0502020104020203" pitchFamily="34" charset="0"/>
              <a:cs typeface="Times New Roman" panose="02020603050405020304" pitchFamily="18" charset="0"/>
            </a:rPr>
            <a:t>Policy for Record and Archive Management</a:t>
          </a:r>
          <a:endParaRPr lang="en-US" sz="2000" b="0" kern="1200" dirty="0">
            <a:solidFill>
              <a:schemeClr val="tx1"/>
            </a:solidFill>
            <a:latin typeface="Gill Sans MT" panose="020B0502020104020203" pitchFamily="34" charset="0"/>
            <a:ea typeface="Cambria" panose="02040503050406030204" pitchFamily="18" charset="0"/>
          </a:endParaRPr>
        </a:p>
      </dsp:txBody>
      <dsp:txXfrm>
        <a:off x="7116987" y="2682254"/>
        <a:ext cx="3051811" cy="1145496"/>
      </dsp:txXfrm>
    </dsp:sp>
    <dsp:sp modelId="{81CBEAAC-5847-4E06-9406-C350250E6052}">
      <dsp:nvSpPr>
        <dsp:cNvPr id="0" name=""/>
        <dsp:cNvSpPr/>
      </dsp:nvSpPr>
      <dsp:spPr>
        <a:xfrm>
          <a:off x="0" y="3975458"/>
          <a:ext cx="3051811"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Gill Sans MT" panose="020B0502020104020203" pitchFamily="34" charset="0"/>
              <a:ea typeface="Tahoma" panose="020B0604030504040204" pitchFamily="34" charset="0"/>
              <a:cs typeface="Times New Roman" panose="02020603050405020304" pitchFamily="18" charset="0"/>
            </a:rPr>
            <a:t>Diversity, Equity, and Inclusion Policy</a:t>
          </a:r>
          <a:endParaRPr lang="en-US" sz="2000" b="0" kern="1200" dirty="0">
            <a:solidFill>
              <a:schemeClr val="tx1"/>
            </a:solidFill>
            <a:latin typeface="Gill Sans MT" panose="020B0502020104020203" pitchFamily="34" charset="0"/>
            <a:ea typeface="Cambria" panose="02040503050406030204" pitchFamily="18" charset="0"/>
          </a:endParaRPr>
        </a:p>
      </dsp:txBody>
      <dsp:txXfrm>
        <a:off x="0" y="3975458"/>
        <a:ext cx="3051811" cy="1145496"/>
      </dsp:txXfrm>
    </dsp:sp>
    <dsp:sp modelId="{8C337329-ADCE-41AE-9218-26E325EA4039}">
      <dsp:nvSpPr>
        <dsp:cNvPr id="0" name=""/>
        <dsp:cNvSpPr/>
      </dsp:nvSpPr>
      <dsp:spPr>
        <a:xfrm>
          <a:off x="3262999" y="3997062"/>
          <a:ext cx="2475417"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Gill Sans MT" panose="020B0502020104020203" pitchFamily="34" charset="0"/>
              <a:cs typeface="Times New Roman" panose="02020603050405020304" pitchFamily="18" charset="0"/>
            </a:rPr>
            <a:t>Succession Planning Policy</a:t>
          </a:r>
          <a:endParaRPr lang="en-US" sz="2000" b="0" kern="1200" dirty="0">
            <a:solidFill>
              <a:schemeClr val="tx1"/>
            </a:solidFill>
            <a:latin typeface="Gill Sans MT" panose="020B0502020104020203" pitchFamily="34" charset="0"/>
            <a:ea typeface="Cambria" panose="02040503050406030204" pitchFamily="18" charset="0"/>
          </a:endParaRPr>
        </a:p>
      </dsp:txBody>
      <dsp:txXfrm>
        <a:off x="3262999" y="3997062"/>
        <a:ext cx="2475417" cy="1145496"/>
      </dsp:txXfrm>
    </dsp:sp>
    <dsp:sp modelId="{6FD3520B-C592-4939-960E-D4D8BE43BC8D}">
      <dsp:nvSpPr>
        <dsp:cNvPr id="0" name=""/>
        <dsp:cNvSpPr/>
      </dsp:nvSpPr>
      <dsp:spPr>
        <a:xfrm>
          <a:off x="5999379" y="4028094"/>
          <a:ext cx="1464898"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Gill Sans MT" panose="020B0502020104020203" pitchFamily="34" charset="0"/>
              <a:cs typeface="Times New Roman" panose="02020603050405020304" pitchFamily="18" charset="0"/>
            </a:rPr>
            <a:t>Welfare Fund (Employee WF) Policy</a:t>
          </a:r>
          <a:endParaRPr lang="en-US" sz="2000" b="0" kern="1200" dirty="0">
            <a:solidFill>
              <a:schemeClr val="tx1"/>
            </a:solidFill>
            <a:latin typeface="Gill Sans MT" panose="020B0502020104020203" pitchFamily="34" charset="0"/>
            <a:ea typeface="Cambria" panose="02040503050406030204" pitchFamily="18" charset="0"/>
          </a:endParaRPr>
        </a:p>
      </dsp:txBody>
      <dsp:txXfrm>
        <a:off x="5999379" y="4028094"/>
        <a:ext cx="1464898" cy="1145496"/>
      </dsp:txXfrm>
    </dsp:sp>
    <dsp:sp modelId="{AB5F278E-8363-4FA5-876A-4DD0558FABA7}">
      <dsp:nvSpPr>
        <dsp:cNvPr id="0" name=""/>
        <dsp:cNvSpPr/>
      </dsp:nvSpPr>
      <dsp:spPr>
        <a:xfrm>
          <a:off x="7655194" y="4028094"/>
          <a:ext cx="2315963" cy="1145496"/>
        </a:xfrm>
        <a:prstGeom prst="rect">
          <a:avLst/>
        </a:prstGeom>
        <a:noFill/>
        <a:ln w="28575">
          <a:solidFill>
            <a:schemeClr val="accent6">
              <a:lumMod val="75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Gill Sans MT" panose="020B0502020104020203" pitchFamily="34" charset="0"/>
              <a:cs typeface="Times New Roman" panose="02020603050405020304" pitchFamily="18" charset="0"/>
            </a:rPr>
            <a:t>Performance Management Policy</a:t>
          </a:r>
          <a:endParaRPr lang="en-US" sz="2000" b="0" kern="1200" dirty="0">
            <a:solidFill>
              <a:schemeClr val="tx1"/>
            </a:solidFill>
            <a:latin typeface="Gill Sans MT" panose="020B0502020104020203" pitchFamily="34" charset="0"/>
            <a:ea typeface="Cambria" panose="02040503050406030204" pitchFamily="18" charset="0"/>
          </a:endParaRPr>
        </a:p>
      </dsp:txBody>
      <dsp:txXfrm>
        <a:off x="7655194" y="4028094"/>
        <a:ext cx="2315963" cy="1145496"/>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11:53.970"/>
    </inkml:context>
    <inkml:brush xml:id="br0">
      <inkml:brushProperty name="width" value="0.2" units="cm"/>
      <inkml:brushProperty name="height" value="0.2" units="cm"/>
      <inkml:brushProperty name="color" value="#008C3A"/>
    </inkml:brush>
  </inkml:definitions>
  <inkml:trace contextRef="#ctx0" brushRef="#br0">0 706 24575,'3'-50'0,"15"-92"0,-6 66 0,-7 44 0,1 0 0,1 0 0,2 1 0,23-56 0,-26 75 0,0 0 0,1 0 0,0 0 0,0 1 0,1 0 0,1 1 0,0 0 0,1 0 0,-1 1 0,2 0 0,-1 0 0,1 2 0,1-1 0,15-7 0,-1 3 0,1 1 0,0 1 0,1 2 0,0 1 0,0 1 0,0 1 0,1 1 0,46 1 0,-64 2 0,0 1 0,0 1 0,0-1 0,1 2 0,-1 0 0,0 0 0,-1 1 0,1 0 0,0 1 0,-1 0 0,0 1 0,0 0 0,0 1 0,0 0 0,14 12 0,-3-1 0,0 1 0,-1 0 0,-1 2 0,0 0 0,-2 1 0,0 1 0,-2 0 0,0 1 0,-2 1 0,20 47 0,-23-42 0,-1 1 0,-1 0 0,-2 0 0,3 37 0,-8-52 0,-1 0 0,0 0 0,-1-1 0,0 1 0,-1 0 0,-1-1 0,-1 0 0,0 1 0,0-1 0,-14 25 0,6-16 0,-5 12 0,-1-1 0,-2-1 0,-2-1 0,-1-1 0,-44 47 0,46-60 0,-43 29 0,-18 14 0,13-8 0,58-47 0,1 1 0,0 0 0,0 1 0,1 0 0,-1 0 0,2 1 0,-1 0 0,1 1 0,1-1 0,0 2 0,0-1 0,-9 21 0,7-5 7,2 0 0,1 0 0,0 1-1,2 0 1,0 28 0,5 142-212,2-90-996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12:16.212"/>
    </inkml:context>
    <inkml:brush xml:id="br0">
      <inkml:brushProperty name="width" value="0.2" units="cm"/>
      <inkml:brushProperty name="height" value="0.2" units="cm"/>
      <inkml:brushProperty name="color" value="#FF4E00"/>
      <inkml:brushProperty name="inkEffects" value="rainbow"/>
      <inkml:brushProperty name="anchorX" value="-4331.57373"/>
      <inkml:brushProperty name="anchorY" value="-4888.00049"/>
      <inkml:brushProperty name="scaleFactor" value="0.5"/>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11:55.417"/>
    </inkml:context>
    <inkml:brush xml:id="br0">
      <inkml:brushProperty name="width" value="0.2" units="cm"/>
      <inkml:brushProperty name="height" value="0.2" units="cm"/>
      <inkml:brushProperty name="color" value="#008C3A"/>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11:56.166"/>
    </inkml:context>
    <inkml:brush xml:id="br0">
      <inkml:brushProperty name="width" value="0.2" units="cm"/>
      <inkml:brushProperty name="height" value="0.2" units="cm"/>
      <inkml:brushProperty name="color" value="#008C3A"/>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11:56.372"/>
    </inkml:context>
    <inkml:brush xml:id="br0">
      <inkml:brushProperty name="width" value="0.2" units="cm"/>
      <inkml:brushProperty name="height" value="0.2" units="cm"/>
      <inkml:brushProperty name="color" value="#008C3A"/>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11:56.594"/>
    </inkml:context>
    <inkml:brush xml:id="br0">
      <inkml:brushProperty name="width" value="0.2" units="cm"/>
      <inkml:brushProperty name="height" value="0.2" units="cm"/>
      <inkml:brushProperty name="color" value="#008C3A"/>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12:00.735"/>
    </inkml:context>
    <inkml:brush xml:id="br0">
      <inkml:brushProperty name="width" value="0.2" units="cm"/>
      <inkml:brushProperty name="height" value="0.2" units="cm"/>
      <inkml:brushProperty name="color" value="#008C3A"/>
    </inkml:brush>
  </inkml:definitions>
  <inkml:trace contextRef="#ctx0" brushRef="#br0">1 1 24575,'5'0'0,"8"0"0,8 0 0,-1 6 0,-8 1 0,-13 0 0,-6-7 0,-1-9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12:14.478"/>
    </inkml:context>
    <inkml:brush xml:id="br0">
      <inkml:brushProperty name="width" value="0.2" units="cm"/>
      <inkml:brushProperty name="height" value="0.2" units="cm"/>
      <inkml:brushProperty name="color" value="#FF4E00"/>
      <inkml:brushProperty name="inkEffects" value="rainbow"/>
      <inkml:brushProperty name="anchorX" value="0"/>
      <inkml:brushProperty name="anchorY" value="0"/>
      <inkml:brushProperty name="scaleFactor" value="0.5"/>
    </inkml:brush>
  </inkml:definitions>
  <inkml:trace contextRef="#ctx0" brushRef="#br0">0 841 24575,'0'0'0,"0"-6"0,0-9 0,0-5 0,0-6 0,0-4 0,0-3 0,0-1 0,7 6 0,-1 0 0,1 0 0,-1 0 0,-2-2 0,5 5 0,-1 0 0,7 5 0,-3 0 0,-1-3 0,4 4 0,-3-2 0,4-9 0,5-4 0,-3-2 0,3 6 0,-3 1 0,2 0 0,3-1 0,3 0 0,3 5 0,-5-1 0,2 7 0,-6-2 0,1 5 0,2 4 0,3 5 0,2 2 0,3 3 0,1 2 0,1 0 0,0 1 0,2 6 0,-2 1 0,1 0 0,-6 4 0,-2 0 0,1-3 0,-6 5 0,1-3 0,2-1 0,-4 3 0,-5 5 0,2-1 0,-4 3 0,4-4 0,-4 4 0,5-4 0,-4 3 0,4-3 0,-3 2 0,-3 4 0,2 3 0,-2 3 0,-2 3 0,-3 2 0,-3 0 0,-2 1 0,-1 0 0,-2 1 0,1-2 0,-1 1 0,-6 0 0,0-1 0,-1 1 0,2-1 0,-4-6 0,0-1 0,-5-6 0,2 1 0,-4 2 0,-5 2 0,3 3 0,-3-4 0,4 1 0,-2-6 0,3 2 0,-2 2 0,-2 3 0,-5 2 0,-2 3 0,-3 1 0,6 1 0,-2-6 0,0 0 0,-1-6 0,4 0 0,7 2 0,-2-4 0,5 2 0,3 2 0,5 4 0,-4-5 0,1 2 0,2 2 0,2 1 0,2 3 0,1 1 0,1 2 0,1 0 0,0 1 0,1 0 0,-1 0 0,0-1 0,0 1 0,1 0 0,-1-1 0,6-6 0,1 0 0,0-7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12:15.682"/>
    </inkml:context>
    <inkml:brush xml:id="br0">
      <inkml:brushProperty name="width" value="0.2" units="cm"/>
      <inkml:brushProperty name="height" value="0.2" units="cm"/>
      <inkml:brushProperty name="color" value="#FF4E00"/>
      <inkml:brushProperty name="inkEffects" value="rainbow"/>
      <inkml:brushProperty name="anchorX" value="-1791.57349"/>
      <inkml:brushProperty name="anchorY" value="-2348.00024"/>
      <inkml:brushProperty name="scaleFactor" value="0.5"/>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15:12:15.889"/>
    </inkml:context>
    <inkml:brush xml:id="br0">
      <inkml:brushProperty name="width" value="0.2" units="cm"/>
      <inkml:brushProperty name="height" value="0.2" units="cm"/>
      <inkml:brushProperty name="color" value="#FF4E00"/>
      <inkml:brushProperty name="inkEffects" value="rainbow"/>
      <inkml:brushProperty name="anchorX" value="-3061.57349"/>
      <inkml:brushProperty name="anchorY" value="-3618.00024"/>
      <inkml:brushProperty name="scaleFactor" value="0.5"/>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1440" tIns="45720" rIns="91440" bIns="45720" rtlCol="0"/>
          <a:lstStyle>
            <a:lvl1pPr algn="l">
              <a:defRPr sz="1200"/>
            </a:lvl1pPr>
          </a:lstStyle>
          <a:p>
            <a:endParaRPr lang="en-PK" dirty="0"/>
          </a:p>
        </p:txBody>
      </p:sp>
      <p:sp>
        <p:nvSpPr>
          <p:cNvPr id="3" name="Date Placeholder 2"/>
          <p:cNvSpPr>
            <a:spLocks noGrp="1"/>
          </p:cNvSpPr>
          <p:nvPr>
            <p:ph type="dt" idx="1"/>
          </p:nvPr>
        </p:nvSpPr>
        <p:spPr>
          <a:xfrm>
            <a:off x="4143587" y="1"/>
            <a:ext cx="3169920" cy="481727"/>
          </a:xfrm>
          <a:prstGeom prst="rect">
            <a:avLst/>
          </a:prstGeom>
        </p:spPr>
        <p:txBody>
          <a:bodyPr vert="horz" lIns="91440" tIns="45720" rIns="91440" bIns="45720" rtlCol="0"/>
          <a:lstStyle>
            <a:lvl1pPr algn="r">
              <a:defRPr sz="1200"/>
            </a:lvl1pPr>
          </a:lstStyle>
          <a:p>
            <a:fld id="{9A4E3F45-22B2-4836-ADCE-1BB76EF7C147}" type="datetimeFigureOut">
              <a:rPr lang="en-PK" smtClean="0"/>
              <a:t>06/11/2026</a:t>
            </a:fld>
            <a:endParaRPr lang="en-PK"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PK"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vl1pPr>
          </a:lstStyle>
          <a:p>
            <a:endParaRPr lang="en-PK"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1440" tIns="45720" rIns="91440" bIns="45720" rtlCol="0" anchor="b"/>
          <a:lstStyle>
            <a:lvl1pPr algn="r">
              <a:defRPr sz="1200"/>
            </a:lvl1pPr>
          </a:lstStyle>
          <a:p>
            <a:fld id="{F6CD8D0C-E90D-42F4-A6FC-5C222926BDA2}" type="slidenum">
              <a:rPr lang="en-PK" smtClean="0"/>
              <a:t>‹#›</a:t>
            </a:fld>
            <a:endParaRPr lang="en-PK" dirty="0"/>
          </a:p>
        </p:txBody>
      </p:sp>
    </p:spTree>
    <p:extLst>
      <p:ext uri="{BB962C8B-B14F-4D97-AF65-F5344CB8AC3E}">
        <p14:creationId xmlns:p14="http://schemas.microsoft.com/office/powerpoint/2010/main" val="1082787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F6CD8D0C-E90D-42F4-A6FC-5C222926BDA2}" type="slidenum">
              <a:rPr lang="en-PK" smtClean="0"/>
              <a:t>2</a:t>
            </a:fld>
            <a:endParaRPr lang="en-PK" dirty="0"/>
          </a:p>
        </p:txBody>
      </p:sp>
    </p:spTree>
    <p:extLst>
      <p:ext uri="{BB962C8B-B14F-4D97-AF65-F5344CB8AC3E}">
        <p14:creationId xmlns:p14="http://schemas.microsoft.com/office/powerpoint/2010/main" val="417022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02" name="Google Shape;7595;p131:notes"/>
          <p:cNvSpPr txBox="1">
            <a:spLocks noGrp="1"/>
          </p:cNvSpPr>
          <p:nvPr>
            <p:ph type="body" idx="1"/>
          </p:nvPr>
        </p:nvSpPr>
        <p:spPr/>
        <p:txBody>
          <a:bodyPr/>
          <a:lstStyle/>
          <a:p>
            <a:pPr marL="0" indent="0" eaLnBrk="1" hangingPunct="1">
              <a:buSzPts val="1100"/>
            </a:pPr>
            <a:endParaRPr lang="en-US" altLang="en-US" sz="1100" dirty="0">
              <a:latin typeface="Arial" panose="020B0604020202020204" pitchFamily="34" charset="0"/>
              <a:cs typeface="Arial" panose="020B0604020202020204" pitchFamily="34" charset="0"/>
            </a:endParaRPr>
          </a:p>
        </p:txBody>
      </p:sp>
      <p:sp>
        <p:nvSpPr>
          <p:cNvPr id="307203" name="Google Shape;7596;p131:notes"/>
          <p:cNvSpPr>
            <a:spLocks noGrp="1" noRot="1" noChangeAspect="1" noTextEdit="1"/>
          </p:cNvSpPr>
          <p:nvPr>
            <p:ph type="sldImg" idx="2"/>
          </p:nvPr>
        </p:nvSpPr>
        <p:spPr>
          <a:xfrm>
            <a:off x="457200" y="720725"/>
            <a:ext cx="6400800" cy="3600450"/>
          </a:xfrm>
          <a:noFill/>
          <a:ln>
            <a:headEnd/>
            <a:tailEnd/>
          </a:ln>
        </p:spPr>
      </p:sp>
    </p:spTree>
    <p:extLst>
      <p:ext uri="{BB962C8B-B14F-4D97-AF65-F5344CB8AC3E}">
        <p14:creationId xmlns:p14="http://schemas.microsoft.com/office/powerpoint/2010/main" val="174527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F6CD8D0C-E90D-42F4-A6FC-5C222926BDA2}" type="slidenum">
              <a:rPr lang="en-PK" smtClean="0"/>
              <a:t>13</a:t>
            </a:fld>
            <a:endParaRPr lang="en-PK" dirty="0"/>
          </a:p>
        </p:txBody>
      </p:sp>
    </p:spTree>
    <p:extLst>
      <p:ext uri="{BB962C8B-B14F-4D97-AF65-F5344CB8AC3E}">
        <p14:creationId xmlns:p14="http://schemas.microsoft.com/office/powerpoint/2010/main" val="353693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E5187-8B80-BCA7-5040-BF48A7C1D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CED9F-37F9-AFDD-6D59-D1CCEA940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14E47-2216-CA1D-C23A-1EAD115B64FA}"/>
              </a:ext>
            </a:extLst>
          </p:cNvPr>
          <p:cNvSpPr>
            <a:spLocks noGrp="1"/>
          </p:cNvSpPr>
          <p:nvPr>
            <p:ph type="body" idx="1"/>
          </p:nvPr>
        </p:nvSpPr>
        <p:spPr/>
        <p:txBody>
          <a:bodyPr/>
          <a:lstStyle/>
          <a:p>
            <a:r>
              <a:rPr lang="en-US" dirty="0"/>
              <a:t>Confirm</a:t>
            </a:r>
            <a:r>
              <a:rPr lang="en-US" baseline="0" dirty="0"/>
              <a:t> about number of terms of Independent Director </a:t>
            </a:r>
            <a:endParaRPr lang="en-US" dirty="0"/>
          </a:p>
        </p:txBody>
      </p:sp>
      <p:sp>
        <p:nvSpPr>
          <p:cNvPr id="4" name="Slide Number Placeholder 3">
            <a:extLst>
              <a:ext uri="{FF2B5EF4-FFF2-40B4-BE49-F238E27FC236}">
                <a16:creationId xmlns:a16="http://schemas.microsoft.com/office/drawing/2014/main" id="{6ED77133-3126-06BE-4CE6-A0B94F2EE0FA}"/>
              </a:ext>
            </a:extLst>
          </p:cNvPr>
          <p:cNvSpPr>
            <a:spLocks noGrp="1"/>
          </p:cNvSpPr>
          <p:nvPr>
            <p:ph type="sldNum" sz="quarter" idx="10"/>
          </p:nvPr>
        </p:nvSpPr>
        <p:spPr/>
        <p:txBody>
          <a:bodyPr/>
          <a:lstStyle/>
          <a:p>
            <a:fld id="{AC613822-122C-47A1-BC32-F7616E10CE6B}" type="slidenum">
              <a:rPr lang="en-US" smtClean="0"/>
              <a:pPr/>
              <a:t>14</a:t>
            </a:fld>
            <a:endParaRPr lang="en-US" dirty="0"/>
          </a:p>
        </p:txBody>
      </p:sp>
    </p:spTree>
    <p:extLst>
      <p:ext uri="{BB962C8B-B14F-4D97-AF65-F5344CB8AC3E}">
        <p14:creationId xmlns:p14="http://schemas.microsoft.com/office/powerpoint/2010/main" val="36291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a:t>
            </a:r>
            <a:r>
              <a:rPr lang="en-US" baseline="0" dirty="0"/>
              <a:t> about number of terms of Independent Director </a:t>
            </a:r>
            <a:endParaRPr lang="en-US" dirty="0"/>
          </a:p>
        </p:txBody>
      </p:sp>
      <p:sp>
        <p:nvSpPr>
          <p:cNvPr id="4" name="Slide Number Placeholder 3"/>
          <p:cNvSpPr>
            <a:spLocks noGrp="1"/>
          </p:cNvSpPr>
          <p:nvPr>
            <p:ph type="sldNum" sz="quarter" idx="10"/>
          </p:nvPr>
        </p:nvSpPr>
        <p:spPr/>
        <p:txBody>
          <a:bodyPr/>
          <a:lstStyle/>
          <a:p>
            <a:fld id="{AC613822-122C-47A1-BC32-F7616E10CE6B}" type="slidenum">
              <a:rPr lang="en-US" smtClean="0"/>
              <a:pPr/>
              <a:t>15</a:t>
            </a:fld>
            <a:endParaRPr lang="en-US" dirty="0"/>
          </a:p>
        </p:txBody>
      </p:sp>
    </p:spTree>
    <p:extLst>
      <p:ext uri="{BB962C8B-B14F-4D97-AF65-F5344CB8AC3E}">
        <p14:creationId xmlns:p14="http://schemas.microsoft.com/office/powerpoint/2010/main" val="272063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F6CD8D0C-E90D-42F4-A6FC-5C222926BDA2}" type="slidenum">
              <a:rPr lang="en-PK" smtClean="0"/>
              <a:t>27</a:t>
            </a:fld>
            <a:endParaRPr lang="en-PK" dirty="0"/>
          </a:p>
        </p:txBody>
      </p:sp>
    </p:spTree>
    <p:extLst>
      <p:ext uri="{BB962C8B-B14F-4D97-AF65-F5344CB8AC3E}">
        <p14:creationId xmlns:p14="http://schemas.microsoft.com/office/powerpoint/2010/main" val="74555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605B-2262-80D0-01C5-4B62256073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FAD5F6BF-FB62-14C3-A8DB-70B1C6AAA8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37524F63-BDD8-758A-4A60-771E05E14783}"/>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5" name="Footer Placeholder 4">
            <a:extLst>
              <a:ext uri="{FF2B5EF4-FFF2-40B4-BE49-F238E27FC236}">
                <a16:creationId xmlns:a16="http://schemas.microsoft.com/office/drawing/2014/main" id="{68D61940-7C5D-BB38-56F4-31D42FDE7553}"/>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6" name="Slide Number Placeholder 5">
            <a:extLst>
              <a:ext uri="{FF2B5EF4-FFF2-40B4-BE49-F238E27FC236}">
                <a16:creationId xmlns:a16="http://schemas.microsoft.com/office/drawing/2014/main" id="{D60AFF51-886E-BF62-F3EA-F88331D898B0}"/>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103729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7CD0-E4A1-A4EF-8D51-A8D805C9C6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85939204-2637-8BAF-DB4E-2013B39A61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75CEDBDD-D53C-BE46-A78C-E9250B1711E7}"/>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5" name="Footer Placeholder 4">
            <a:extLst>
              <a:ext uri="{FF2B5EF4-FFF2-40B4-BE49-F238E27FC236}">
                <a16:creationId xmlns:a16="http://schemas.microsoft.com/office/drawing/2014/main" id="{D9027004-AB0B-F901-F548-AF384D2A52BB}"/>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6" name="Slide Number Placeholder 5">
            <a:extLst>
              <a:ext uri="{FF2B5EF4-FFF2-40B4-BE49-F238E27FC236}">
                <a16:creationId xmlns:a16="http://schemas.microsoft.com/office/drawing/2014/main" id="{A57D4ED3-DD09-E966-965D-23A147C58F68}"/>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134947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D33B49-0D01-C799-5BFD-23AA771B88C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1BCFF819-5170-F8B6-B612-03D63B74CA4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D9195BC-FD43-3BCC-272B-A327AA866B5E}"/>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5" name="Footer Placeholder 4">
            <a:extLst>
              <a:ext uri="{FF2B5EF4-FFF2-40B4-BE49-F238E27FC236}">
                <a16:creationId xmlns:a16="http://schemas.microsoft.com/office/drawing/2014/main" id="{01F698B1-461A-7E50-7B34-BB0AC5118849}"/>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6" name="Slide Number Placeholder 5">
            <a:extLst>
              <a:ext uri="{FF2B5EF4-FFF2-40B4-BE49-F238E27FC236}">
                <a16:creationId xmlns:a16="http://schemas.microsoft.com/office/drawing/2014/main" id="{5785F1EA-A354-DFBE-4F7E-39D7C3A0A8C6}"/>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3964003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84615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59A1-D772-943D-73F5-00A8027CB9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99AFCFD8-CF59-4591-4DEC-A6C1825F81A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9D8084F4-1F44-F263-33CD-1DDADC560437}"/>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5" name="Footer Placeholder 4">
            <a:extLst>
              <a:ext uri="{FF2B5EF4-FFF2-40B4-BE49-F238E27FC236}">
                <a16:creationId xmlns:a16="http://schemas.microsoft.com/office/drawing/2014/main" id="{BFB36CE8-42A0-D3A3-4682-0ABC8ED05BE5}"/>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6" name="Slide Number Placeholder 5">
            <a:extLst>
              <a:ext uri="{FF2B5EF4-FFF2-40B4-BE49-F238E27FC236}">
                <a16:creationId xmlns:a16="http://schemas.microsoft.com/office/drawing/2014/main" id="{6590B81B-4626-84C5-5B25-55D184BCF40A}"/>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242850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3F09-E7E6-7ABF-0D40-6D2AA4A6E9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0D227885-E04C-CA65-31A3-075AA765C7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33B151-8592-D402-7D45-8B21F9D1FE2E}"/>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5" name="Footer Placeholder 4">
            <a:extLst>
              <a:ext uri="{FF2B5EF4-FFF2-40B4-BE49-F238E27FC236}">
                <a16:creationId xmlns:a16="http://schemas.microsoft.com/office/drawing/2014/main" id="{DF0495C6-032B-C0D8-5F0B-ADA421656E7B}"/>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6" name="Slide Number Placeholder 5">
            <a:extLst>
              <a:ext uri="{FF2B5EF4-FFF2-40B4-BE49-F238E27FC236}">
                <a16:creationId xmlns:a16="http://schemas.microsoft.com/office/drawing/2014/main" id="{E1CE5D9B-6C30-11A8-DC5A-F9714DA3D4DA}"/>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56822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22DB-C390-2304-698C-E01E3C78AA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6743840D-7F35-BC33-3289-5C5853FBC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D69D77E9-6461-3DD4-A0E9-33572560948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2A6F02BE-A709-BA67-D875-444D02442E5F}"/>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6" name="Footer Placeholder 5">
            <a:extLst>
              <a:ext uri="{FF2B5EF4-FFF2-40B4-BE49-F238E27FC236}">
                <a16:creationId xmlns:a16="http://schemas.microsoft.com/office/drawing/2014/main" id="{0A3DD248-E456-3011-4D44-4BC96C78362B}"/>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7" name="Slide Number Placeholder 6">
            <a:extLst>
              <a:ext uri="{FF2B5EF4-FFF2-40B4-BE49-F238E27FC236}">
                <a16:creationId xmlns:a16="http://schemas.microsoft.com/office/drawing/2014/main" id="{12F11574-CD42-1401-DC97-202133129301}"/>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228747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8C4C-5BB1-E13D-DAF7-658895D4139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48640F4A-E957-C1DB-110B-46E69432D6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28E72D-1531-28ED-5464-BEF550F93A6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8B0CDC76-05D6-3EB9-9392-AF8AB5F4B6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910B7D-4106-B402-F543-7F6A1EE0A9F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EF15CCFC-6257-6A17-4B94-76807C506FCA}"/>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8" name="Footer Placeholder 7">
            <a:extLst>
              <a:ext uri="{FF2B5EF4-FFF2-40B4-BE49-F238E27FC236}">
                <a16:creationId xmlns:a16="http://schemas.microsoft.com/office/drawing/2014/main" id="{6DFB2E2E-0E53-9DB3-A733-35029CDB7914}"/>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9" name="Slide Number Placeholder 8">
            <a:extLst>
              <a:ext uri="{FF2B5EF4-FFF2-40B4-BE49-F238E27FC236}">
                <a16:creationId xmlns:a16="http://schemas.microsoft.com/office/drawing/2014/main" id="{0876C349-7062-3F73-5CE2-DA9600FFD9BA}"/>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425155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7ABE-4EC3-F830-2F9D-CA0E31848B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261583EB-C9C2-58BD-7263-DD7B54ACD04A}"/>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4" name="Footer Placeholder 3">
            <a:extLst>
              <a:ext uri="{FF2B5EF4-FFF2-40B4-BE49-F238E27FC236}">
                <a16:creationId xmlns:a16="http://schemas.microsoft.com/office/drawing/2014/main" id="{FB87F707-5722-EF36-1E31-E4ED0BEAECA1}"/>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5" name="Slide Number Placeholder 4">
            <a:extLst>
              <a:ext uri="{FF2B5EF4-FFF2-40B4-BE49-F238E27FC236}">
                <a16:creationId xmlns:a16="http://schemas.microsoft.com/office/drawing/2014/main" id="{6D74C32B-A780-92A8-A9E9-044601DED469}"/>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286339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A19EB-0F04-AFFA-7C45-766B0A5E6E5E}"/>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3" name="Footer Placeholder 2">
            <a:extLst>
              <a:ext uri="{FF2B5EF4-FFF2-40B4-BE49-F238E27FC236}">
                <a16:creationId xmlns:a16="http://schemas.microsoft.com/office/drawing/2014/main" id="{E8E09CB4-0EF8-B44D-19B7-252DE8DF690A}"/>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4" name="Slide Number Placeholder 3">
            <a:extLst>
              <a:ext uri="{FF2B5EF4-FFF2-40B4-BE49-F238E27FC236}">
                <a16:creationId xmlns:a16="http://schemas.microsoft.com/office/drawing/2014/main" id="{80737DFD-A053-D467-B5E5-24FAFF2F2A16}"/>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257728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2095-AF93-19A3-ADF8-19AA04A8B28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D1A64871-B2DC-AA26-6F65-B47C12907D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7E51FB2A-77BF-A401-E578-F97EBB14A3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8E590-66F3-B23D-11FD-C0C4CA2CAC84}"/>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6" name="Footer Placeholder 5">
            <a:extLst>
              <a:ext uri="{FF2B5EF4-FFF2-40B4-BE49-F238E27FC236}">
                <a16:creationId xmlns:a16="http://schemas.microsoft.com/office/drawing/2014/main" id="{E3D8D415-5A4E-801A-F6DD-45B275E41F88}"/>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7" name="Slide Number Placeholder 6">
            <a:extLst>
              <a:ext uri="{FF2B5EF4-FFF2-40B4-BE49-F238E27FC236}">
                <a16:creationId xmlns:a16="http://schemas.microsoft.com/office/drawing/2014/main" id="{00F1DAA1-89E4-EE47-F7E9-BDDD11FD4E42}"/>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58599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8A42-5A38-4D88-A5F5-A9F9AD3FEB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2E46CB37-736D-8295-CDD2-8EA22CD12A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dirty="0"/>
          </a:p>
        </p:txBody>
      </p:sp>
      <p:sp>
        <p:nvSpPr>
          <p:cNvPr id="4" name="Text Placeholder 3">
            <a:extLst>
              <a:ext uri="{FF2B5EF4-FFF2-40B4-BE49-F238E27FC236}">
                <a16:creationId xmlns:a16="http://schemas.microsoft.com/office/drawing/2014/main" id="{BC72E9BF-8D9D-3DAB-91F4-306F9F0A21F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8255F-FD58-8E5E-16E7-C0C9BEAB17BF}"/>
              </a:ext>
            </a:extLst>
          </p:cNvPr>
          <p:cNvSpPr>
            <a:spLocks noGrp="1"/>
          </p:cNvSpPr>
          <p:nvPr>
            <p:ph type="dt" sz="half" idx="10"/>
          </p:nvPr>
        </p:nvSpPr>
        <p:spPr>
          <a:xfrm>
            <a:off x="838200" y="6356350"/>
            <a:ext cx="2743200" cy="365125"/>
          </a:xfrm>
          <a:prstGeom prst="rect">
            <a:avLst/>
          </a:prstGeom>
        </p:spPr>
        <p:txBody>
          <a:bodyPr/>
          <a:lstStyle/>
          <a:p>
            <a:fld id="{6CF63722-0056-4F4D-A159-EB8D9988713D}" type="datetimeFigureOut">
              <a:rPr lang="en-PK" smtClean="0"/>
              <a:t>06/11/2026</a:t>
            </a:fld>
            <a:endParaRPr lang="en-PK" dirty="0"/>
          </a:p>
        </p:txBody>
      </p:sp>
      <p:sp>
        <p:nvSpPr>
          <p:cNvPr id="6" name="Footer Placeholder 5">
            <a:extLst>
              <a:ext uri="{FF2B5EF4-FFF2-40B4-BE49-F238E27FC236}">
                <a16:creationId xmlns:a16="http://schemas.microsoft.com/office/drawing/2014/main" id="{53470D5B-B044-137F-970E-405009DD711C}"/>
              </a:ext>
            </a:extLst>
          </p:cNvPr>
          <p:cNvSpPr>
            <a:spLocks noGrp="1"/>
          </p:cNvSpPr>
          <p:nvPr>
            <p:ph type="ftr" sz="quarter" idx="11"/>
          </p:nvPr>
        </p:nvSpPr>
        <p:spPr>
          <a:xfrm>
            <a:off x="4038600" y="6356350"/>
            <a:ext cx="4114800" cy="365125"/>
          </a:xfrm>
          <a:prstGeom prst="rect">
            <a:avLst/>
          </a:prstGeom>
        </p:spPr>
        <p:txBody>
          <a:bodyPr/>
          <a:lstStyle/>
          <a:p>
            <a:endParaRPr lang="en-PK" dirty="0"/>
          </a:p>
        </p:txBody>
      </p:sp>
      <p:sp>
        <p:nvSpPr>
          <p:cNvPr id="7" name="Slide Number Placeholder 6">
            <a:extLst>
              <a:ext uri="{FF2B5EF4-FFF2-40B4-BE49-F238E27FC236}">
                <a16:creationId xmlns:a16="http://schemas.microsoft.com/office/drawing/2014/main" id="{FA0D4A57-89A7-8A6C-068B-21D58B3CDEC8}"/>
              </a:ext>
            </a:extLst>
          </p:cNvPr>
          <p:cNvSpPr>
            <a:spLocks noGrp="1"/>
          </p:cNvSpPr>
          <p:nvPr>
            <p:ph type="sldNum" sz="quarter" idx="12"/>
          </p:nvPr>
        </p:nvSpPr>
        <p:spPr>
          <a:xfrm>
            <a:off x="8610600" y="6356350"/>
            <a:ext cx="2743200" cy="365125"/>
          </a:xfrm>
          <a:prstGeom prst="rect">
            <a:avLst/>
          </a:prstGeom>
        </p:spPr>
        <p:txBody>
          <a:bodyPr/>
          <a:lstStyle/>
          <a:p>
            <a:fld id="{9F54F3FD-B863-43E1-90E8-0ACC17176B28}" type="slidenum">
              <a:rPr lang="en-PK" smtClean="0"/>
              <a:t>‹#›</a:t>
            </a:fld>
            <a:endParaRPr lang="en-PK" dirty="0"/>
          </a:p>
        </p:txBody>
      </p:sp>
    </p:spTree>
    <p:extLst>
      <p:ext uri="{BB962C8B-B14F-4D97-AF65-F5344CB8AC3E}">
        <p14:creationId xmlns:p14="http://schemas.microsoft.com/office/powerpoint/2010/main" val="239620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46">
            <a:extLst>
              <a:ext uri="{FF2B5EF4-FFF2-40B4-BE49-F238E27FC236}">
                <a16:creationId xmlns:a16="http://schemas.microsoft.com/office/drawing/2014/main" id="{D685854C-9AE9-6903-B05D-72062A53533D}"/>
              </a:ext>
            </a:extLst>
          </p:cNvPr>
          <p:cNvSpPr/>
          <p:nvPr userDrawn="1"/>
        </p:nvSpPr>
        <p:spPr>
          <a:xfrm>
            <a:off x="96650" y="6530939"/>
            <a:ext cx="11834090" cy="287872"/>
          </a:xfrm>
          <a:custGeom>
            <a:avLst/>
            <a:gdLst>
              <a:gd name="connsiteX0" fmla="*/ 0 w 17788386"/>
              <a:gd name="connsiteY0" fmla="*/ 0 h 1940523"/>
              <a:gd name="connsiteX1" fmla="*/ 3159006 w 17788386"/>
              <a:gd name="connsiteY1" fmla="*/ 0 h 1940523"/>
              <a:gd name="connsiteX2" fmla="*/ 3159006 w 17788386"/>
              <a:gd name="connsiteY2" fmla="*/ 1 h 1940523"/>
              <a:gd name="connsiteX3" fmla="*/ 17084006 w 17788386"/>
              <a:gd name="connsiteY3" fmla="*/ 1 h 1940523"/>
              <a:gd name="connsiteX4" fmla="*/ 17788386 w 17788386"/>
              <a:gd name="connsiteY4" fmla="*/ 970262 h 1940523"/>
              <a:gd name="connsiteX5" fmla="*/ 17084006 w 17788386"/>
              <a:gd name="connsiteY5" fmla="*/ 1940523 h 1940523"/>
              <a:gd name="connsiteX6" fmla="*/ 3159006 w 17788386"/>
              <a:gd name="connsiteY6" fmla="*/ 1940523 h 1940523"/>
              <a:gd name="connsiteX7" fmla="*/ 3159006 w 17788386"/>
              <a:gd name="connsiteY7" fmla="*/ 1940522 h 1940523"/>
              <a:gd name="connsiteX8" fmla="*/ 0 w 17788386"/>
              <a:gd name="connsiteY8" fmla="*/ 1940522 h 194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8386" h="1940523">
                <a:moveTo>
                  <a:pt x="0" y="0"/>
                </a:moveTo>
                <a:lnTo>
                  <a:pt x="3159006" y="0"/>
                </a:lnTo>
                <a:lnTo>
                  <a:pt x="3159006" y="1"/>
                </a:lnTo>
                <a:lnTo>
                  <a:pt x="17084006" y="1"/>
                </a:lnTo>
                <a:lnTo>
                  <a:pt x="17788386" y="970262"/>
                </a:lnTo>
                <a:lnTo>
                  <a:pt x="17084006" y="1940523"/>
                </a:lnTo>
                <a:lnTo>
                  <a:pt x="3159006" y="1940523"/>
                </a:lnTo>
                <a:lnTo>
                  <a:pt x="3159006" y="1940522"/>
                </a:lnTo>
                <a:lnTo>
                  <a:pt x="0" y="1940522"/>
                </a:lnTo>
                <a:close/>
              </a:path>
            </a:pathLst>
          </a:custGeom>
          <a:solidFill>
            <a:schemeClr val="accent1">
              <a:lumMod val="40000"/>
              <a:lumOff val="60000"/>
            </a:schemeClr>
          </a:solidFill>
          <a:ln w="12700" cap="flat">
            <a:noFill/>
            <a:miter lim="400000"/>
          </a:ln>
          <a:effectLst/>
        </p:spPr>
        <p:txBody>
          <a:bodyPr wrap="square" lIns="0" tIns="0" rIns="0" bIns="0" numCol="1" anchor="t">
            <a:noAutofit/>
          </a:bodyPr>
          <a:lstStyle/>
          <a:p>
            <a:pPr defTabSz="1371292">
              <a:defRPr/>
            </a:pPr>
            <a:endParaRPr sz="3797" kern="0" dirty="0">
              <a:solidFill>
                <a:schemeClr val="accent1">
                  <a:lumMod val="20000"/>
                  <a:lumOff val="80000"/>
                </a:schemeClr>
              </a:solidFill>
              <a:latin typeface="Lato Light" panose="020F0502020204030203" pitchFamily="34" charset="0"/>
            </a:endParaRPr>
          </a:p>
        </p:txBody>
      </p:sp>
      <p:sp>
        <p:nvSpPr>
          <p:cNvPr id="9" name="Freeform 46">
            <a:extLst>
              <a:ext uri="{FF2B5EF4-FFF2-40B4-BE49-F238E27FC236}">
                <a16:creationId xmlns:a16="http://schemas.microsoft.com/office/drawing/2014/main" id="{899114ED-491A-2FD2-91FC-6B3F4FEBCB16}"/>
              </a:ext>
            </a:extLst>
          </p:cNvPr>
          <p:cNvSpPr/>
          <p:nvPr userDrawn="1"/>
        </p:nvSpPr>
        <p:spPr>
          <a:xfrm>
            <a:off x="140425" y="6530939"/>
            <a:ext cx="11220354" cy="287872"/>
          </a:xfrm>
          <a:custGeom>
            <a:avLst/>
            <a:gdLst>
              <a:gd name="connsiteX0" fmla="*/ 0 w 17788386"/>
              <a:gd name="connsiteY0" fmla="*/ 0 h 1940523"/>
              <a:gd name="connsiteX1" fmla="*/ 3159006 w 17788386"/>
              <a:gd name="connsiteY1" fmla="*/ 0 h 1940523"/>
              <a:gd name="connsiteX2" fmla="*/ 3159006 w 17788386"/>
              <a:gd name="connsiteY2" fmla="*/ 1 h 1940523"/>
              <a:gd name="connsiteX3" fmla="*/ 17084006 w 17788386"/>
              <a:gd name="connsiteY3" fmla="*/ 1 h 1940523"/>
              <a:gd name="connsiteX4" fmla="*/ 17788386 w 17788386"/>
              <a:gd name="connsiteY4" fmla="*/ 970262 h 1940523"/>
              <a:gd name="connsiteX5" fmla="*/ 17084006 w 17788386"/>
              <a:gd name="connsiteY5" fmla="*/ 1940523 h 1940523"/>
              <a:gd name="connsiteX6" fmla="*/ 3159006 w 17788386"/>
              <a:gd name="connsiteY6" fmla="*/ 1940523 h 1940523"/>
              <a:gd name="connsiteX7" fmla="*/ 3159006 w 17788386"/>
              <a:gd name="connsiteY7" fmla="*/ 1940522 h 1940523"/>
              <a:gd name="connsiteX8" fmla="*/ 0 w 17788386"/>
              <a:gd name="connsiteY8" fmla="*/ 1940522 h 194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8386" h="1940523">
                <a:moveTo>
                  <a:pt x="0" y="0"/>
                </a:moveTo>
                <a:lnTo>
                  <a:pt x="3159006" y="0"/>
                </a:lnTo>
                <a:lnTo>
                  <a:pt x="3159006" y="1"/>
                </a:lnTo>
                <a:lnTo>
                  <a:pt x="17084006" y="1"/>
                </a:lnTo>
                <a:lnTo>
                  <a:pt x="17788386" y="970262"/>
                </a:lnTo>
                <a:lnTo>
                  <a:pt x="17084006" y="1940523"/>
                </a:lnTo>
                <a:lnTo>
                  <a:pt x="3159006" y="1940523"/>
                </a:lnTo>
                <a:lnTo>
                  <a:pt x="3159006" y="1940522"/>
                </a:lnTo>
                <a:lnTo>
                  <a:pt x="0" y="1940522"/>
                </a:lnTo>
                <a:close/>
              </a:path>
            </a:pathLst>
          </a:custGeom>
          <a:solidFill>
            <a:schemeClr val="accent1">
              <a:lumMod val="60000"/>
              <a:lumOff val="40000"/>
            </a:schemeClr>
          </a:solidFill>
          <a:ln w="12700" cap="flat">
            <a:noFill/>
            <a:miter lim="400000"/>
          </a:ln>
          <a:effectLst/>
        </p:spPr>
        <p:txBody>
          <a:bodyPr wrap="square" lIns="0" tIns="0" rIns="0" bIns="0" numCol="1" anchor="t">
            <a:noAutofit/>
          </a:bodyPr>
          <a:lstStyle/>
          <a:p>
            <a:pPr defTabSz="1371292">
              <a:defRPr/>
            </a:pPr>
            <a:endParaRPr sz="3797" kern="0" dirty="0">
              <a:solidFill>
                <a:schemeClr val="accent1">
                  <a:lumMod val="20000"/>
                  <a:lumOff val="80000"/>
                </a:schemeClr>
              </a:solidFill>
              <a:latin typeface="Lato Light" panose="020F0502020204030203" pitchFamily="34" charset="0"/>
            </a:endParaRPr>
          </a:p>
        </p:txBody>
      </p:sp>
      <p:sp>
        <p:nvSpPr>
          <p:cNvPr id="10" name="Freeform 46">
            <a:extLst>
              <a:ext uri="{FF2B5EF4-FFF2-40B4-BE49-F238E27FC236}">
                <a16:creationId xmlns:a16="http://schemas.microsoft.com/office/drawing/2014/main" id="{DDD56AA9-0746-6136-531F-5A2022940563}"/>
              </a:ext>
            </a:extLst>
          </p:cNvPr>
          <p:cNvSpPr/>
          <p:nvPr userDrawn="1"/>
        </p:nvSpPr>
        <p:spPr>
          <a:xfrm>
            <a:off x="26124" y="6530939"/>
            <a:ext cx="10896174" cy="287871"/>
          </a:xfrm>
          <a:custGeom>
            <a:avLst/>
            <a:gdLst>
              <a:gd name="connsiteX0" fmla="*/ 0 w 17788386"/>
              <a:gd name="connsiteY0" fmla="*/ 0 h 1940523"/>
              <a:gd name="connsiteX1" fmla="*/ 3159006 w 17788386"/>
              <a:gd name="connsiteY1" fmla="*/ 0 h 1940523"/>
              <a:gd name="connsiteX2" fmla="*/ 3159006 w 17788386"/>
              <a:gd name="connsiteY2" fmla="*/ 1 h 1940523"/>
              <a:gd name="connsiteX3" fmla="*/ 17084006 w 17788386"/>
              <a:gd name="connsiteY3" fmla="*/ 1 h 1940523"/>
              <a:gd name="connsiteX4" fmla="*/ 17788386 w 17788386"/>
              <a:gd name="connsiteY4" fmla="*/ 970262 h 1940523"/>
              <a:gd name="connsiteX5" fmla="*/ 17084006 w 17788386"/>
              <a:gd name="connsiteY5" fmla="*/ 1940523 h 1940523"/>
              <a:gd name="connsiteX6" fmla="*/ 3159006 w 17788386"/>
              <a:gd name="connsiteY6" fmla="*/ 1940523 h 1940523"/>
              <a:gd name="connsiteX7" fmla="*/ 3159006 w 17788386"/>
              <a:gd name="connsiteY7" fmla="*/ 1940522 h 1940523"/>
              <a:gd name="connsiteX8" fmla="*/ 0 w 17788386"/>
              <a:gd name="connsiteY8" fmla="*/ 1940522 h 194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8386" h="1940523">
                <a:moveTo>
                  <a:pt x="0" y="0"/>
                </a:moveTo>
                <a:lnTo>
                  <a:pt x="3159006" y="0"/>
                </a:lnTo>
                <a:lnTo>
                  <a:pt x="3159006" y="1"/>
                </a:lnTo>
                <a:lnTo>
                  <a:pt x="17084006" y="1"/>
                </a:lnTo>
                <a:lnTo>
                  <a:pt x="17788386" y="970262"/>
                </a:lnTo>
                <a:lnTo>
                  <a:pt x="17084006" y="1940523"/>
                </a:lnTo>
                <a:lnTo>
                  <a:pt x="3159006" y="1940523"/>
                </a:lnTo>
                <a:lnTo>
                  <a:pt x="3159006" y="1940522"/>
                </a:lnTo>
                <a:lnTo>
                  <a:pt x="0" y="1940522"/>
                </a:lnTo>
                <a:close/>
              </a:path>
            </a:pathLst>
          </a:custGeom>
          <a:solidFill>
            <a:srgbClr val="0A67D4"/>
          </a:solidFill>
          <a:ln w="12700" cap="flat">
            <a:noFill/>
            <a:miter lim="400000"/>
          </a:ln>
          <a:effectLst/>
        </p:spPr>
        <p:txBody>
          <a:bodyPr wrap="square" lIns="0" tIns="0" rIns="0" bIns="0" numCol="1" anchor="t">
            <a:noAutofit/>
          </a:bodyPr>
          <a:lstStyle/>
          <a:p>
            <a:pPr defTabSz="1371292">
              <a:defRPr/>
            </a:pPr>
            <a:endParaRPr sz="3797" kern="0" dirty="0">
              <a:solidFill>
                <a:srgbClr val="272727"/>
              </a:solidFill>
              <a:latin typeface="Lato Light" panose="020F0502020204030203" pitchFamily="34" charset="0"/>
            </a:endParaRPr>
          </a:p>
        </p:txBody>
      </p:sp>
      <p:sp>
        <p:nvSpPr>
          <p:cNvPr id="11" name="TextBox 10">
            <a:extLst>
              <a:ext uri="{FF2B5EF4-FFF2-40B4-BE49-F238E27FC236}">
                <a16:creationId xmlns:a16="http://schemas.microsoft.com/office/drawing/2014/main" id="{89A51297-8330-D5AC-C420-39778EA8CA49}"/>
              </a:ext>
            </a:extLst>
          </p:cNvPr>
          <p:cNvSpPr txBox="1"/>
          <p:nvPr userDrawn="1"/>
        </p:nvSpPr>
        <p:spPr>
          <a:xfrm>
            <a:off x="26126" y="6513798"/>
            <a:ext cx="4338536" cy="300082"/>
          </a:xfrm>
          <a:prstGeom prst="rect">
            <a:avLst/>
          </a:prstGeom>
          <a:noFill/>
        </p:spPr>
        <p:txBody>
          <a:bodyPr wrap="square" rtlCol="0">
            <a:spAutoFit/>
          </a:bodyPr>
          <a:lstStyle/>
          <a:p>
            <a:r>
              <a:rPr lang="en-US" sz="1350" b="1" dirty="0">
                <a:solidFill>
                  <a:schemeClr val="bg1"/>
                </a:solidFill>
              </a:rPr>
              <a:t>Security Papers Limited</a:t>
            </a:r>
            <a:endParaRPr lang="en-GB" sz="1350" b="1" dirty="0">
              <a:solidFill>
                <a:schemeClr val="bg1"/>
              </a:solidFill>
            </a:endParaRPr>
          </a:p>
        </p:txBody>
      </p:sp>
      <p:pic>
        <p:nvPicPr>
          <p:cNvPr id="12" name="Picture 11">
            <a:extLst>
              <a:ext uri="{FF2B5EF4-FFF2-40B4-BE49-F238E27FC236}">
                <a16:creationId xmlns:a16="http://schemas.microsoft.com/office/drawing/2014/main" id="{7609A527-FF1F-6686-5821-2BB800D74A6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302932" y="77570"/>
            <a:ext cx="2649582" cy="105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129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5.xml"/><Relationship Id="rId18" Type="http://schemas.openxmlformats.org/officeDocument/2006/relationships/customXml" Target="../ink/ink8.xml"/><Relationship Id="rId3" Type="http://schemas.openxmlformats.org/officeDocument/2006/relationships/diagramLayout" Target="../diagrams/layout1.xml"/><Relationship Id="rId21" Type="http://schemas.openxmlformats.org/officeDocument/2006/relationships/image" Target="../media/image12.png"/><Relationship Id="rId7" Type="http://schemas.openxmlformats.org/officeDocument/2006/relationships/customXml" Target="../ink/ink1.xml"/><Relationship Id="rId12" Type="http://schemas.openxmlformats.org/officeDocument/2006/relationships/customXml" Target="../ink/ink4.xml"/><Relationship Id="rId17" Type="http://schemas.openxmlformats.org/officeDocument/2006/relationships/image" Target="../media/image10.png"/><Relationship Id="rId2" Type="http://schemas.openxmlformats.org/officeDocument/2006/relationships/diagramData" Target="../diagrams/data1.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customXml" Target="../ink/ink3.xml"/><Relationship Id="rId5" Type="http://schemas.openxmlformats.org/officeDocument/2006/relationships/diagramColors" Target="../diagrams/colors1.xml"/><Relationship Id="rId15" Type="http://schemas.openxmlformats.org/officeDocument/2006/relationships/image" Target="../media/image9.png"/><Relationship Id="rId23"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customXml" Target="../ink/ink2.xml"/><Relationship Id="rId14" Type="http://schemas.openxmlformats.org/officeDocument/2006/relationships/customXml" Target="../ink/ink6.xml"/><Relationship Id="rId22" Type="http://schemas.openxmlformats.org/officeDocument/2006/relationships/customXml" Target="../ink/ink10.xml"/></Relationships>
</file>

<file path=ppt/slides/_rels/slide3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50FBE0E-E616-B9BA-82EB-2292459BDE48}"/>
              </a:ext>
            </a:extLst>
          </p:cNvPr>
          <p:cNvSpPr>
            <a:spLocks noChangeArrowheads="1"/>
          </p:cNvSpPr>
          <p:nvPr/>
        </p:nvSpPr>
        <p:spPr bwMode="auto">
          <a:xfrm>
            <a:off x="2389238" y="491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PK" dirty="0"/>
          </a:p>
        </p:txBody>
      </p:sp>
      <p:pic>
        <p:nvPicPr>
          <p:cNvPr id="1025" name="Picture 1">
            <a:extLst>
              <a:ext uri="{FF2B5EF4-FFF2-40B4-BE49-F238E27FC236}">
                <a16:creationId xmlns:a16="http://schemas.microsoft.com/office/drawing/2014/main" id="{824CAA32-F9CC-6233-830C-362C78DC6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54" y="392061"/>
            <a:ext cx="1123950"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5407F9-22E4-D8C7-A37B-3F1B5474F0B4}"/>
              </a:ext>
            </a:extLst>
          </p:cNvPr>
          <p:cNvSpPr txBox="1"/>
          <p:nvPr/>
        </p:nvSpPr>
        <p:spPr>
          <a:xfrm>
            <a:off x="294969" y="1619242"/>
            <a:ext cx="5496232" cy="3785652"/>
          </a:xfrm>
          <a:prstGeom prst="rect">
            <a:avLst/>
          </a:prstGeom>
          <a:noFill/>
        </p:spPr>
        <p:txBody>
          <a:bodyPr wrap="square">
            <a:spAutoFit/>
          </a:bodyPr>
          <a:lstStyle/>
          <a:p>
            <a:pPr algn="ctr"/>
            <a:r>
              <a:rPr lang="en-US" sz="4000" b="1" dirty="0">
                <a:latin typeface="Gill Sans MT" panose="020B0502020104020203" pitchFamily="34" charset="0"/>
                <a:cs typeface="Arial" panose="020B0604020202020204" pitchFamily="34" charset="0"/>
              </a:rPr>
              <a:t>SECURITY PAPERS LIMITED</a:t>
            </a:r>
          </a:p>
          <a:p>
            <a:endParaRPr lang="en-US" sz="4000" dirty="0">
              <a:latin typeface="Gill Sans MT" panose="020B0502020104020203" pitchFamily="34" charset="0"/>
              <a:cs typeface="Arial" panose="020B0604020202020204" pitchFamily="34" charset="0"/>
            </a:endParaRPr>
          </a:p>
          <a:p>
            <a:pPr algn="ctr"/>
            <a:r>
              <a:rPr lang="en-US" sz="4000" i="1" dirty="0">
                <a:latin typeface="Gill Sans MT" panose="020B0502020104020203" pitchFamily="34" charset="0"/>
                <a:cs typeface="Arial" panose="020B0604020202020204" pitchFamily="34" charset="0"/>
              </a:rPr>
              <a:t>Corporate Briefing Session</a:t>
            </a:r>
          </a:p>
          <a:p>
            <a:pPr algn="ctr"/>
            <a:endParaRPr lang="en-US" sz="4000" dirty="0">
              <a:latin typeface="Gill Sans MT" panose="020B0502020104020203" pitchFamily="34" charset="0"/>
              <a:cs typeface="Arial" panose="020B0604020202020204" pitchFamily="34" charset="0"/>
            </a:endParaRPr>
          </a:p>
          <a:p>
            <a:pPr algn="ctr"/>
            <a:r>
              <a:rPr lang="en-US" sz="4000" dirty="0">
                <a:latin typeface="Gill Sans MT" panose="020B0502020104020203" pitchFamily="34" charset="0"/>
                <a:cs typeface="Arial" panose="020B0604020202020204" pitchFamily="34" charset="0"/>
              </a:rPr>
              <a:t>June12</a:t>
            </a:r>
            <a:r>
              <a:rPr lang="en-US" sz="4000" baseline="30000" dirty="0">
                <a:latin typeface="Gill Sans MT" panose="020B0502020104020203" pitchFamily="34" charset="0"/>
                <a:cs typeface="Arial" panose="020B0604020202020204" pitchFamily="34" charset="0"/>
              </a:rPr>
              <a:t>th</a:t>
            </a:r>
            <a:r>
              <a:rPr lang="en-US" sz="4000" dirty="0">
                <a:latin typeface="Gill Sans MT" panose="020B0502020104020203" pitchFamily="34" charset="0"/>
                <a:cs typeface="Arial" panose="020B0604020202020204" pitchFamily="34" charset="0"/>
              </a:rPr>
              <a:t>, 2026</a:t>
            </a:r>
            <a:endParaRPr lang="en-PK" sz="4000" dirty="0">
              <a:latin typeface="Gill Sans MT" panose="020B0502020104020203" pitchFamily="34" charset="0"/>
              <a:cs typeface="Arial" panose="020B0604020202020204" pitchFamily="34" charset="0"/>
            </a:endParaRPr>
          </a:p>
        </p:txBody>
      </p:sp>
      <p:pic>
        <p:nvPicPr>
          <p:cNvPr id="3" name="Picture 2">
            <a:extLst>
              <a:ext uri="{FF2B5EF4-FFF2-40B4-BE49-F238E27FC236}">
                <a16:creationId xmlns:a16="http://schemas.microsoft.com/office/drawing/2014/main" id="{E2D3086F-09E3-7DB2-808F-376814F697BA}"/>
              </a:ext>
            </a:extLst>
          </p:cNvPr>
          <p:cNvPicPr>
            <a:picLocks noChangeAspect="1"/>
          </p:cNvPicPr>
          <p:nvPr/>
        </p:nvPicPr>
        <p:blipFill>
          <a:blip r:embed="rId3"/>
          <a:stretch>
            <a:fillRect/>
          </a:stretch>
        </p:blipFill>
        <p:spPr>
          <a:xfrm>
            <a:off x="6463304" y="0"/>
            <a:ext cx="5728696" cy="6521114"/>
          </a:xfrm>
          <a:prstGeom prst="rect">
            <a:avLst/>
          </a:prstGeom>
        </p:spPr>
      </p:pic>
    </p:spTree>
    <p:extLst>
      <p:ext uri="{BB962C8B-B14F-4D97-AF65-F5344CB8AC3E}">
        <p14:creationId xmlns:p14="http://schemas.microsoft.com/office/powerpoint/2010/main" val="185594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CB2B7E5C-73DF-CC77-AC72-89AADDCBD1CB}"/>
              </a:ext>
            </a:extLst>
          </p:cNvPr>
          <p:cNvSpPr/>
          <p:nvPr/>
        </p:nvSpPr>
        <p:spPr>
          <a:xfrm>
            <a:off x="6523784" y="2008040"/>
            <a:ext cx="4521205" cy="605387"/>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ill Sans MT" panose="020B0502020104020203" pitchFamily="34" charset="0"/>
              </a:rPr>
              <a:t>Pakistan Security Printing Corporation (Pvt) Limited</a:t>
            </a:r>
          </a:p>
        </p:txBody>
      </p:sp>
      <p:sp>
        <p:nvSpPr>
          <p:cNvPr id="50" name="Rectangle: Rounded Corners 49">
            <a:extLst>
              <a:ext uri="{FF2B5EF4-FFF2-40B4-BE49-F238E27FC236}">
                <a16:creationId xmlns:a16="http://schemas.microsoft.com/office/drawing/2014/main" id="{4795781A-8E16-1D4B-9E36-7C2FE78651C2}"/>
              </a:ext>
            </a:extLst>
          </p:cNvPr>
          <p:cNvSpPr/>
          <p:nvPr/>
        </p:nvSpPr>
        <p:spPr>
          <a:xfrm>
            <a:off x="6523784" y="2909908"/>
            <a:ext cx="4521205" cy="605387"/>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ill Sans MT" panose="020B0502020104020203" pitchFamily="34" charset="0"/>
              </a:rPr>
              <a:t>Election Commission of Pakistan</a:t>
            </a:r>
          </a:p>
        </p:txBody>
      </p:sp>
      <p:sp>
        <p:nvSpPr>
          <p:cNvPr id="59" name="Rectangle: Rounded Corners 58">
            <a:extLst>
              <a:ext uri="{FF2B5EF4-FFF2-40B4-BE49-F238E27FC236}">
                <a16:creationId xmlns:a16="http://schemas.microsoft.com/office/drawing/2014/main" id="{52583CED-1115-3E5D-C120-D250DE8E9F75}"/>
              </a:ext>
            </a:extLst>
          </p:cNvPr>
          <p:cNvSpPr/>
          <p:nvPr/>
        </p:nvSpPr>
        <p:spPr>
          <a:xfrm>
            <a:off x="6523785" y="3864328"/>
            <a:ext cx="4521205" cy="605387"/>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ill Sans MT" panose="020B0502020104020203" pitchFamily="34" charset="0"/>
              </a:rPr>
              <a:t>Universities &amp; Education Boards – All over </a:t>
            </a:r>
            <a:r>
              <a:rPr lang="en-US" b="1" dirty="0"/>
              <a:t>Pakistan</a:t>
            </a:r>
          </a:p>
        </p:txBody>
      </p:sp>
      <p:pic>
        <p:nvPicPr>
          <p:cNvPr id="3" name="Picture 2">
            <a:extLst>
              <a:ext uri="{FF2B5EF4-FFF2-40B4-BE49-F238E27FC236}">
                <a16:creationId xmlns:a16="http://schemas.microsoft.com/office/drawing/2014/main" id="{3DA714DF-963E-C82F-16D3-C866DA351493}"/>
              </a:ext>
            </a:extLst>
          </p:cNvPr>
          <p:cNvPicPr>
            <a:picLocks noChangeAspect="1"/>
          </p:cNvPicPr>
          <p:nvPr/>
        </p:nvPicPr>
        <p:blipFill>
          <a:blip r:embed="rId3"/>
          <a:stretch>
            <a:fillRect/>
          </a:stretch>
        </p:blipFill>
        <p:spPr>
          <a:xfrm>
            <a:off x="539847" y="1681609"/>
            <a:ext cx="4850298" cy="4680284"/>
          </a:xfrm>
          <a:prstGeom prst="rect">
            <a:avLst/>
          </a:prstGeom>
        </p:spPr>
      </p:pic>
      <p:sp>
        <p:nvSpPr>
          <p:cNvPr id="4" name="TextBox 3">
            <a:extLst>
              <a:ext uri="{FF2B5EF4-FFF2-40B4-BE49-F238E27FC236}">
                <a16:creationId xmlns:a16="http://schemas.microsoft.com/office/drawing/2014/main" id="{48698CA7-61A5-E7D8-D07E-61F94C4ABEE0}"/>
              </a:ext>
            </a:extLst>
          </p:cNvPr>
          <p:cNvSpPr txBox="1"/>
          <p:nvPr/>
        </p:nvSpPr>
        <p:spPr>
          <a:xfrm>
            <a:off x="627377" y="1024881"/>
            <a:ext cx="4675239" cy="523220"/>
          </a:xfrm>
          <a:prstGeom prst="rect">
            <a:avLst/>
          </a:prstGeom>
          <a:solidFill>
            <a:schemeClr val="accent6">
              <a:lumMod val="75000"/>
            </a:schemeClr>
          </a:solidFill>
        </p:spPr>
        <p:txBody>
          <a:bodyPr wrap="square" rtlCol="0">
            <a:spAutoFit/>
          </a:bodyPr>
          <a:lstStyle/>
          <a:p>
            <a:pPr algn="ctr"/>
            <a:r>
              <a:rPr lang="en-US" sz="2800" b="1" dirty="0">
                <a:solidFill>
                  <a:schemeClr val="bg1"/>
                </a:solidFill>
                <a:latin typeface="Gill Sans MT" panose="020B0502020104020203" pitchFamily="34" charset="0"/>
              </a:rPr>
              <a:t>Product Portfolio</a:t>
            </a:r>
          </a:p>
        </p:txBody>
      </p:sp>
      <p:sp>
        <p:nvSpPr>
          <p:cNvPr id="5" name="TextBox 4">
            <a:extLst>
              <a:ext uri="{FF2B5EF4-FFF2-40B4-BE49-F238E27FC236}">
                <a16:creationId xmlns:a16="http://schemas.microsoft.com/office/drawing/2014/main" id="{9937109A-ED43-B533-57D5-9884ED1FD04E}"/>
              </a:ext>
            </a:extLst>
          </p:cNvPr>
          <p:cNvSpPr txBox="1"/>
          <p:nvPr/>
        </p:nvSpPr>
        <p:spPr>
          <a:xfrm>
            <a:off x="6523784" y="1024881"/>
            <a:ext cx="4675239" cy="523220"/>
          </a:xfrm>
          <a:prstGeom prst="rect">
            <a:avLst/>
          </a:prstGeom>
          <a:solidFill>
            <a:schemeClr val="accent6">
              <a:lumMod val="75000"/>
            </a:schemeClr>
          </a:solidFill>
        </p:spPr>
        <p:txBody>
          <a:bodyPr wrap="square" rtlCol="0">
            <a:spAutoFit/>
          </a:bodyPr>
          <a:lstStyle/>
          <a:p>
            <a:pPr algn="ctr"/>
            <a:r>
              <a:rPr lang="en-US" sz="2800" b="1" dirty="0">
                <a:solidFill>
                  <a:schemeClr val="bg1"/>
                </a:solidFill>
                <a:latin typeface="Gill Sans MT" panose="020B0502020104020203" pitchFamily="34" charset="0"/>
              </a:rPr>
              <a:t>Major Customer</a:t>
            </a:r>
          </a:p>
        </p:txBody>
      </p:sp>
    </p:spTree>
    <p:extLst>
      <p:ext uri="{BB962C8B-B14F-4D97-AF65-F5344CB8AC3E}">
        <p14:creationId xmlns:p14="http://schemas.microsoft.com/office/powerpoint/2010/main" val="338492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2CB3DA-5D47-4EA6-B7A5-9362FF567CC0}"/>
              </a:ext>
            </a:extLst>
          </p:cNvPr>
          <p:cNvSpPr txBox="1"/>
          <p:nvPr/>
        </p:nvSpPr>
        <p:spPr>
          <a:xfrm>
            <a:off x="456861" y="376772"/>
            <a:ext cx="4991439"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Corporate Awards History</a:t>
            </a:r>
          </a:p>
        </p:txBody>
      </p:sp>
      <p:sp>
        <p:nvSpPr>
          <p:cNvPr id="2" name="TextBox 1">
            <a:extLst>
              <a:ext uri="{FF2B5EF4-FFF2-40B4-BE49-F238E27FC236}">
                <a16:creationId xmlns:a16="http://schemas.microsoft.com/office/drawing/2014/main" id="{F40A8213-BC25-4301-924A-00ED95421E72}"/>
              </a:ext>
            </a:extLst>
          </p:cNvPr>
          <p:cNvSpPr txBox="1"/>
          <p:nvPr/>
        </p:nvSpPr>
        <p:spPr>
          <a:xfrm>
            <a:off x="456860" y="1246772"/>
            <a:ext cx="5246107" cy="5016758"/>
          </a:xfrm>
          <a:prstGeom prst="rect">
            <a:avLst/>
          </a:prstGeom>
          <a:noFill/>
        </p:spPr>
        <p:txBody>
          <a:bodyPr wrap="square" rtlCol="0">
            <a:spAutoFit/>
          </a:bodyPr>
          <a:lstStyle/>
          <a:p>
            <a:r>
              <a:rPr lang="en-US" sz="1600" b="1" u="sng" dirty="0">
                <a:latin typeface="Gill Sans MT" panose="020B0502020104020203" pitchFamily="34" charset="0"/>
              </a:rPr>
              <a:t>22nd Annual Environment Excellence Award</a:t>
            </a:r>
          </a:p>
          <a:p>
            <a:r>
              <a:rPr lang="en-US" sz="1600" dirty="0">
                <a:latin typeface="Gill Sans MT" panose="020B0502020104020203" pitchFamily="34" charset="0"/>
              </a:rPr>
              <a:t>Security Papers Limited (SPL) received the 22nd Annual Environment Excellence Award 2025 from the National Forum for Environment &amp; Health (NFEH).</a:t>
            </a:r>
          </a:p>
          <a:p>
            <a:endParaRPr lang="en-US" sz="1600" dirty="0">
              <a:latin typeface="Gill Sans MT" panose="020B0502020104020203" pitchFamily="34" charset="0"/>
            </a:endParaRPr>
          </a:p>
          <a:p>
            <a:r>
              <a:rPr lang="en-US" sz="1600" b="1" u="sng" dirty="0">
                <a:latin typeface="Gill Sans MT" panose="020B0502020104020203" pitchFamily="34" charset="0"/>
              </a:rPr>
              <a:t>11th International Award on Environment Health &amp; Safety </a:t>
            </a:r>
          </a:p>
          <a:p>
            <a:r>
              <a:rPr lang="en-PK" sz="1600" dirty="0">
                <a:latin typeface="Gill Sans MT" panose="020B0502020104020203" pitchFamily="34" charset="0"/>
              </a:rPr>
              <a:t>Security Papers Limited (SPL) has received the 11th International Award on Environment Health &amp; Safety from The Professional Network.</a:t>
            </a:r>
            <a:endParaRPr lang="en-US" sz="1600" dirty="0">
              <a:latin typeface="Gill Sans MT" panose="020B0502020104020203" pitchFamily="34" charset="0"/>
            </a:endParaRPr>
          </a:p>
          <a:p>
            <a:pPr algn="l" rtl="0" fontAlgn="base"/>
            <a:endParaRPr lang="en-US" sz="1600" dirty="0">
              <a:latin typeface="Gill Sans MT" panose="020B0502020104020203" pitchFamily="34" charset="0"/>
            </a:endParaRPr>
          </a:p>
          <a:p>
            <a:pPr fontAlgn="base"/>
            <a:r>
              <a:rPr lang="en-US" sz="1600" b="1" u="sng" dirty="0">
                <a:latin typeface="Gill Sans MT" panose="020B0502020104020203" pitchFamily="34" charset="0"/>
              </a:rPr>
              <a:t>HSE Recognition</a:t>
            </a:r>
          </a:p>
          <a:p>
            <a:pPr algn="l" rtl="0" fontAlgn="base"/>
            <a:r>
              <a:rPr lang="en-US" sz="1600" b="0" i="0" dirty="0">
                <a:effectLst/>
                <a:latin typeface="Gill Sans MT" panose="020B0502020104020203" pitchFamily="34" charset="0"/>
              </a:rPr>
              <a:t>SPL was recognized at the Health, Safety &amp; Environment (HSE) Conference for its outstanding commitment to Health, Safety &amp; Environment practices.</a:t>
            </a:r>
          </a:p>
          <a:p>
            <a:pPr algn="l" rtl="0" fontAlgn="base"/>
            <a:endParaRPr lang="en-US" sz="1600" dirty="0">
              <a:latin typeface="Gill Sans MT" panose="020B0502020104020203" pitchFamily="34" charset="0"/>
            </a:endParaRPr>
          </a:p>
          <a:p>
            <a:pPr fontAlgn="base"/>
            <a:r>
              <a:rPr lang="en-PK" sz="1600" b="1" u="sng" dirty="0">
                <a:latin typeface="Gill Sans MT" panose="020B0502020104020203" pitchFamily="34" charset="0"/>
              </a:rPr>
              <a:t>15th Annual Fire Safety Award 2025 – October 2025</a:t>
            </a:r>
          </a:p>
          <a:p>
            <a:pPr fontAlgn="base"/>
            <a:r>
              <a:rPr lang="en-PK" sz="1600" dirty="0">
                <a:latin typeface="Gill Sans MT" panose="020B0502020104020203" pitchFamily="34" charset="0"/>
              </a:rPr>
              <a:t>Security Papers Limited (SPL) has received the 15th Annual Fire Safety Award 2025 from Publicity Channel.</a:t>
            </a:r>
          </a:p>
          <a:p>
            <a:pPr algn="l" rtl="0" fontAlgn="base"/>
            <a:endParaRPr lang="en-US" sz="1600" dirty="0">
              <a:latin typeface="Gill Sans MT" panose="020B0502020104020203" pitchFamily="34" charset="0"/>
            </a:endParaRPr>
          </a:p>
        </p:txBody>
      </p:sp>
      <p:sp>
        <p:nvSpPr>
          <p:cNvPr id="5" name="TextBox 4">
            <a:extLst>
              <a:ext uri="{FF2B5EF4-FFF2-40B4-BE49-F238E27FC236}">
                <a16:creationId xmlns:a16="http://schemas.microsoft.com/office/drawing/2014/main" id="{F24090C8-F5AC-489A-919B-B311E0F1B111}"/>
              </a:ext>
            </a:extLst>
          </p:cNvPr>
          <p:cNvSpPr txBox="1"/>
          <p:nvPr/>
        </p:nvSpPr>
        <p:spPr>
          <a:xfrm>
            <a:off x="6357685" y="1234740"/>
            <a:ext cx="5481386" cy="5016758"/>
          </a:xfrm>
          <a:prstGeom prst="rect">
            <a:avLst/>
          </a:prstGeom>
          <a:noFill/>
        </p:spPr>
        <p:txBody>
          <a:bodyPr wrap="square" rtlCol="0">
            <a:spAutoFit/>
          </a:bodyPr>
          <a:lstStyle/>
          <a:p>
            <a:pPr algn="l" rtl="0" fontAlgn="base"/>
            <a:r>
              <a:rPr lang="en-US" sz="1600" b="1" u="sng" dirty="0">
                <a:latin typeface="Gill Sans MT" panose="020B0502020104020203" pitchFamily="34" charset="0"/>
              </a:rPr>
              <a:t>Corporate &amp; Sustainability Report Award</a:t>
            </a:r>
          </a:p>
          <a:p>
            <a:pPr algn="l" rtl="0" fontAlgn="base"/>
            <a:r>
              <a:rPr lang="en-US" sz="1600" dirty="0">
                <a:latin typeface="Gill Sans MT" panose="020B0502020104020203" pitchFamily="34" charset="0"/>
              </a:rPr>
              <a:t>SPL was honored with the Best Corporate &amp; Sustainability Report Award 2024, presented by the Joint Committee of the Institute of Chartered Accountants of Pakistan (ICAP) and the Institute of Cost and Management Accountants of Pakistan (ICMAP).</a:t>
            </a:r>
          </a:p>
          <a:p>
            <a:pPr algn="l" rtl="0" fontAlgn="base"/>
            <a:endParaRPr lang="en-US" sz="1600" dirty="0">
              <a:latin typeface="Gill Sans MT" panose="020B0502020104020203" pitchFamily="34" charset="0"/>
            </a:endParaRPr>
          </a:p>
          <a:p>
            <a:pPr algn="l" rtl="0" fontAlgn="base"/>
            <a:r>
              <a:rPr lang="en-US" sz="1600" b="1" u="sng" dirty="0">
                <a:latin typeface="Gill Sans MT" panose="020B0502020104020203" pitchFamily="34" charset="0"/>
              </a:rPr>
              <a:t>40th </a:t>
            </a:r>
            <a:r>
              <a:rPr lang="en-US" sz="1600" b="1" i="0" u="sng" dirty="0">
                <a:effectLst/>
                <a:latin typeface="Gill Sans MT" panose="020B0502020104020203" pitchFamily="34" charset="0"/>
              </a:rPr>
              <a:t>Corporate Excellence Award</a:t>
            </a:r>
          </a:p>
          <a:p>
            <a:pPr algn="l" rtl="0" fontAlgn="base"/>
            <a:r>
              <a:rPr lang="en-US" sz="1600" b="0" i="0" dirty="0">
                <a:effectLst/>
                <a:latin typeface="Gill Sans MT" panose="020B0502020104020203" pitchFamily="34" charset="0"/>
              </a:rPr>
              <a:t>SPL received the 40th Corporate Excellence Award from the Management Association of Pakistan (MAP).</a:t>
            </a:r>
          </a:p>
          <a:p>
            <a:pPr algn="l" rtl="0" fontAlgn="base"/>
            <a:endParaRPr lang="en-US" sz="1600" dirty="0">
              <a:latin typeface="Gill Sans MT" panose="020B0502020104020203" pitchFamily="34" charset="0"/>
            </a:endParaRPr>
          </a:p>
          <a:p>
            <a:pPr fontAlgn="base"/>
            <a:r>
              <a:rPr lang="en-PK" sz="1600" b="1" u="sng" dirty="0">
                <a:latin typeface="Gill Sans MT" panose="020B0502020104020203" pitchFamily="34" charset="0"/>
              </a:rPr>
              <a:t>1</a:t>
            </a:r>
            <a:r>
              <a:rPr lang="en-US" sz="1600" b="1" u="sng" dirty="0">
                <a:latin typeface="Gill Sans MT" panose="020B0502020104020203" pitchFamily="34" charset="0"/>
              </a:rPr>
              <a:t>1</a:t>
            </a:r>
            <a:r>
              <a:rPr lang="en-US" sz="1600" b="1" u="sng" baseline="30000" dirty="0">
                <a:latin typeface="Gill Sans MT" panose="020B0502020104020203" pitchFamily="34" charset="0"/>
              </a:rPr>
              <a:t>th</a:t>
            </a:r>
            <a:r>
              <a:rPr lang="en-PK" sz="1600" b="1" u="sng" dirty="0">
                <a:latin typeface="Gill Sans MT" panose="020B0502020104020203" pitchFamily="34" charset="0"/>
              </a:rPr>
              <a:t> Employers of the year Award 2025– January 2026</a:t>
            </a:r>
          </a:p>
          <a:p>
            <a:pPr fontAlgn="base"/>
            <a:r>
              <a:rPr lang="en-PK" sz="1600" dirty="0">
                <a:latin typeface="Gill Sans MT" panose="020B0502020104020203" pitchFamily="34" charset="0"/>
              </a:rPr>
              <a:t>Security Papers Limited (SPL) has received the 11th Employers of the year Award 2025 from Employers Federation of Pakistan.</a:t>
            </a:r>
          </a:p>
          <a:p>
            <a:pPr algn="l" rtl="0" fontAlgn="base"/>
            <a:endParaRPr lang="en-US" sz="1600" dirty="0">
              <a:latin typeface="Gill Sans MT" panose="020B0502020104020203" pitchFamily="34" charset="0"/>
            </a:endParaRPr>
          </a:p>
          <a:p>
            <a:pPr fontAlgn="base"/>
            <a:r>
              <a:rPr lang="en-PK" sz="1600" b="1" u="sng" dirty="0">
                <a:latin typeface="Gill Sans MT" panose="020B0502020104020203" pitchFamily="34" charset="0"/>
              </a:rPr>
              <a:t>18th NFEH'S CSR Award 2026– April 2026</a:t>
            </a:r>
          </a:p>
          <a:p>
            <a:pPr fontAlgn="base"/>
            <a:r>
              <a:rPr lang="en-PK" sz="1600" dirty="0">
                <a:latin typeface="Gill Sans MT" panose="020B0502020104020203" pitchFamily="34" charset="0"/>
              </a:rPr>
              <a:t>Security Papers Limited (SPL) has received the 18th NFEH'S CSR Award 2026 from Publicity Channel.</a:t>
            </a:r>
          </a:p>
          <a:p>
            <a:pPr algn="l" rtl="0" fontAlgn="base"/>
            <a:br>
              <a:rPr lang="en-US" sz="1600" b="0" i="0" dirty="0">
                <a:effectLst/>
                <a:latin typeface="Gill Sans MT" panose="020B0502020104020203" pitchFamily="34" charset="0"/>
              </a:rPr>
            </a:br>
            <a:endParaRPr lang="en-PK" sz="1600" dirty="0">
              <a:latin typeface="Gill Sans MT" panose="020B0502020104020203" pitchFamily="34" charset="0"/>
            </a:endParaRPr>
          </a:p>
        </p:txBody>
      </p:sp>
    </p:spTree>
    <p:extLst>
      <p:ext uri="{BB962C8B-B14F-4D97-AF65-F5344CB8AC3E}">
        <p14:creationId xmlns:p14="http://schemas.microsoft.com/office/powerpoint/2010/main" val="167344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2A00BE-4556-C04C-766C-665ED1924D36}"/>
              </a:ext>
            </a:extLst>
          </p:cNvPr>
          <p:cNvSpPr txBox="1"/>
          <p:nvPr/>
        </p:nvSpPr>
        <p:spPr>
          <a:xfrm>
            <a:off x="205407" y="2754387"/>
            <a:ext cx="5771323" cy="1200329"/>
          </a:xfrm>
          <a:prstGeom prst="rect">
            <a:avLst/>
          </a:prstGeom>
          <a:solidFill>
            <a:schemeClr val="accent6">
              <a:lumMod val="75000"/>
            </a:schemeClr>
          </a:solidFill>
        </p:spPr>
        <p:txBody>
          <a:bodyPr wrap="square" rtlCol="0">
            <a:spAutoFit/>
          </a:bodyPr>
          <a:lstStyle/>
          <a:p>
            <a:pPr algn="ctr"/>
            <a:r>
              <a:rPr lang="en-US" sz="7200" dirty="0">
                <a:solidFill>
                  <a:schemeClr val="bg1"/>
                </a:solidFill>
                <a:latin typeface="Gill Sans MT" panose="020B0502020104020203" pitchFamily="34" charset="0"/>
              </a:rPr>
              <a:t>Governance</a:t>
            </a:r>
          </a:p>
        </p:txBody>
      </p:sp>
      <p:pic>
        <p:nvPicPr>
          <p:cNvPr id="3" name="Picture 2">
            <a:extLst>
              <a:ext uri="{FF2B5EF4-FFF2-40B4-BE49-F238E27FC236}">
                <a16:creationId xmlns:a16="http://schemas.microsoft.com/office/drawing/2014/main" id="{25D1E938-E0E6-BBCF-E1B0-7C105A2F631D}"/>
              </a:ext>
            </a:extLst>
          </p:cNvPr>
          <p:cNvPicPr>
            <a:picLocks noChangeAspect="1"/>
          </p:cNvPicPr>
          <p:nvPr/>
        </p:nvPicPr>
        <p:blipFill>
          <a:blip r:embed="rId2"/>
          <a:stretch>
            <a:fillRect/>
          </a:stretch>
        </p:blipFill>
        <p:spPr>
          <a:xfrm>
            <a:off x="6215272" y="1130969"/>
            <a:ext cx="5976728" cy="3838074"/>
          </a:xfrm>
          <a:prstGeom prst="rect">
            <a:avLst/>
          </a:prstGeom>
        </p:spPr>
      </p:pic>
      <p:pic>
        <p:nvPicPr>
          <p:cNvPr id="7" name="Picture 6">
            <a:extLst>
              <a:ext uri="{FF2B5EF4-FFF2-40B4-BE49-F238E27FC236}">
                <a16:creationId xmlns:a16="http://schemas.microsoft.com/office/drawing/2014/main" id="{4F3215AB-46B5-D51A-115B-C0CE93356F4F}"/>
              </a:ext>
            </a:extLst>
          </p:cNvPr>
          <p:cNvPicPr>
            <a:picLocks noChangeAspect="1"/>
          </p:cNvPicPr>
          <p:nvPr/>
        </p:nvPicPr>
        <p:blipFill>
          <a:blip r:embed="rId3"/>
          <a:stretch>
            <a:fillRect/>
          </a:stretch>
        </p:blipFill>
        <p:spPr>
          <a:xfrm>
            <a:off x="6215272" y="4969042"/>
            <a:ext cx="5976728" cy="757989"/>
          </a:xfrm>
          <a:prstGeom prst="rect">
            <a:avLst/>
          </a:prstGeom>
        </p:spPr>
      </p:pic>
    </p:spTree>
    <p:extLst>
      <p:ext uri="{BB962C8B-B14F-4D97-AF65-F5344CB8AC3E}">
        <p14:creationId xmlns:p14="http://schemas.microsoft.com/office/powerpoint/2010/main" val="272682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E05939F-94A8-B499-7E30-65549C06F4CE}"/>
              </a:ext>
            </a:extLst>
          </p:cNvPr>
          <p:cNvGraphicFramePr>
            <a:graphicFrameLocks noGrp="1"/>
          </p:cNvGraphicFramePr>
          <p:nvPr>
            <p:extLst>
              <p:ext uri="{D42A27DB-BD31-4B8C-83A1-F6EECF244321}">
                <p14:modId xmlns:p14="http://schemas.microsoft.com/office/powerpoint/2010/main" val="1885276115"/>
              </p:ext>
            </p:extLst>
          </p:nvPr>
        </p:nvGraphicFramePr>
        <p:xfrm>
          <a:off x="455663" y="1094873"/>
          <a:ext cx="8859788" cy="5185609"/>
        </p:xfrm>
        <a:graphic>
          <a:graphicData uri="http://schemas.openxmlformats.org/drawingml/2006/table">
            <a:tbl>
              <a:tblPr firstRow="1" bandRow="1">
                <a:tableStyleId>{912C8C85-51F0-491E-9774-3900AFEF0FD7}</a:tableStyleId>
              </a:tblPr>
              <a:tblGrid>
                <a:gridCol w="4171428">
                  <a:extLst>
                    <a:ext uri="{9D8B030D-6E8A-4147-A177-3AD203B41FA5}">
                      <a16:colId xmlns:a16="http://schemas.microsoft.com/office/drawing/2014/main" val="990967782"/>
                    </a:ext>
                  </a:extLst>
                </a:gridCol>
                <a:gridCol w="4688360">
                  <a:extLst>
                    <a:ext uri="{9D8B030D-6E8A-4147-A177-3AD203B41FA5}">
                      <a16:colId xmlns:a16="http://schemas.microsoft.com/office/drawing/2014/main" val="3973108088"/>
                    </a:ext>
                  </a:extLst>
                </a:gridCol>
              </a:tblGrid>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dirty="0">
                          <a:effectLst/>
                          <a:latin typeface="Gill Sans MT" panose="020B0502020104020203" pitchFamily="34" charset="0"/>
                        </a:rPr>
                        <a:t>NON-EXECUTIVE DIRECTORS</a:t>
                      </a:r>
                      <a:endParaRPr lang="en-US" sz="1900" b="0" kern="1200" dirty="0">
                        <a:solidFill>
                          <a:schemeClr val="tx1"/>
                        </a:solidFill>
                        <a:effectLst/>
                        <a:latin typeface="Gill Sans MT" panose="020B0502020104020203" pitchFamily="34" charset="0"/>
                        <a:ea typeface="Cambria" panose="02040503050406030204" pitchFamily="18" charset="0"/>
                        <a:cs typeface="+mn-cs"/>
                      </a:endParaRPr>
                    </a:p>
                  </a:txBody>
                  <a:tcPr marL="87117" marR="87117" marT="43558" marB="43558" anchor="ctr">
                    <a:solidFill>
                      <a:schemeClr val="accent6">
                        <a:lumMod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effectLst/>
                        <a:latin typeface="+mj-lt"/>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609079582"/>
                  </a:ext>
                </a:extLst>
              </a:tr>
              <a:tr h="398893">
                <a:tc>
                  <a:txBody>
                    <a:bodyPr/>
                    <a:lstStyle/>
                    <a:p>
                      <a:r>
                        <a:rPr lang="en-US" sz="1900" b="1" kern="1200" dirty="0">
                          <a:solidFill>
                            <a:schemeClr val="tx1"/>
                          </a:solidFill>
                          <a:effectLst/>
                          <a:latin typeface="Gill Sans MT" panose="020B0502020104020203" pitchFamily="34" charset="0"/>
                        </a:rPr>
                        <a:t>CHAIRMA</a:t>
                      </a:r>
                      <a:r>
                        <a:rPr lang="en-US" sz="1900" b="1" kern="1200" dirty="0">
                          <a:effectLst/>
                          <a:latin typeface="Gill Sans MT" panose="020B0502020104020203" pitchFamily="34" charset="0"/>
                        </a:rPr>
                        <a:t>N</a:t>
                      </a:r>
                      <a:endParaRPr lang="en-US" sz="1900" b="1" dirty="0">
                        <a:latin typeface="Gill Sans MT" panose="020B0502020104020203" pitchFamily="34" charset="0"/>
                        <a:ea typeface="Cambria" panose="02040503050406030204" pitchFamily="18" charset="0"/>
                      </a:endParaRPr>
                    </a:p>
                  </a:txBody>
                  <a:tcPr marL="87117" marR="87117" marT="43558" marB="43558" anchor="ctr">
                    <a:solidFill>
                      <a:schemeClr val="accent6">
                        <a:lumMod val="40000"/>
                        <a:lumOff val="60000"/>
                      </a:schemeClr>
                    </a:solidFill>
                  </a:tcPr>
                </a:tc>
                <a:tc>
                  <a:txBody>
                    <a:bodyPr/>
                    <a:lstStyle/>
                    <a:p>
                      <a:endParaRPr lang="en-US" sz="1900" b="0" dirty="0">
                        <a:latin typeface="+mn-lt"/>
                        <a:ea typeface="Cambria" panose="02040503050406030204" pitchFamily="18" charset="0"/>
                      </a:endParaRPr>
                    </a:p>
                  </a:txBody>
                  <a:tcPr marL="87117" marR="87117" marT="43558" marB="43558" anchor="ctr">
                    <a:solidFill>
                      <a:schemeClr val="accent6">
                        <a:lumMod val="40000"/>
                        <a:lumOff val="60000"/>
                      </a:schemeClr>
                    </a:solidFill>
                  </a:tcPr>
                </a:tc>
                <a:extLst>
                  <a:ext uri="{0D108BD9-81ED-4DB2-BD59-A6C34878D82A}">
                    <a16:rowId xmlns:a16="http://schemas.microsoft.com/office/drawing/2014/main" val="2770501450"/>
                  </a:ext>
                </a:extLst>
              </a:tr>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Gill Sans MT" panose="020B0502020104020203" pitchFamily="34" charset="0"/>
                        </a:rPr>
                        <a:t>Mr. Mohammad Aftab Manzoor </a:t>
                      </a:r>
                      <a:endParaRPr lang="en-US" sz="1900" kern="1200" dirty="0">
                        <a:solidFill>
                          <a:schemeClr val="tx1"/>
                        </a:solidFill>
                        <a:latin typeface="Gill Sans MT" panose="020B0502020104020203" pitchFamily="34" charset="0"/>
                        <a:ea typeface="Cambria" panose="02040503050406030204" pitchFamily="18" charset="0"/>
                        <a:cs typeface="+mn-cs"/>
                      </a:endParaRPr>
                    </a:p>
                  </a:txBody>
                  <a:tcPr marL="87117" marR="87117" marT="43558" marB="43558" anchor="ctr"/>
                </a:tc>
                <a:tc hMerge="1">
                  <a:txBody>
                    <a:bodyPr/>
                    <a:lstStyle/>
                    <a:p>
                      <a:endParaRPr lang="en-US" sz="1700" b="0" dirty="0">
                        <a:latin typeface="+mn-lt"/>
                        <a:ea typeface="Cambria" panose="02040503050406030204" pitchFamily="18" charset="0"/>
                      </a:endParaRPr>
                    </a:p>
                  </a:txBody>
                  <a:tcPr marL="87117" marR="87117" marT="43558" marB="43558" anchor="ctr">
                    <a:solidFill>
                      <a:schemeClr val="bg1">
                        <a:lumMod val="95000"/>
                      </a:schemeClr>
                    </a:solidFill>
                  </a:tcPr>
                </a:tc>
                <a:extLst>
                  <a:ext uri="{0D108BD9-81ED-4DB2-BD59-A6C34878D82A}">
                    <a16:rowId xmlns:a16="http://schemas.microsoft.com/office/drawing/2014/main" val="1569756230"/>
                  </a:ext>
                </a:extLst>
              </a:tr>
              <a:tr h="398893">
                <a:tc gridSpan="2">
                  <a:txBody>
                    <a:bodyPr/>
                    <a:lstStyle/>
                    <a:p>
                      <a:r>
                        <a:rPr lang="en-US" sz="1900" b="1" kern="1200" dirty="0">
                          <a:effectLst/>
                          <a:latin typeface="Gill Sans MT" panose="020B0502020104020203" pitchFamily="34" charset="0"/>
                        </a:rPr>
                        <a:t>DIRECTORS</a:t>
                      </a:r>
                      <a:endParaRPr lang="en-US" sz="1900" b="1" dirty="0">
                        <a:latin typeface="Gill Sans MT" panose="020B0502020104020203" pitchFamily="34" charset="0"/>
                        <a:ea typeface="Cambria" panose="02040503050406030204" pitchFamily="18" charset="0"/>
                      </a:endParaRPr>
                    </a:p>
                  </a:txBody>
                  <a:tcPr marL="87117" marR="87117" marT="43558" marB="43558" anchor="ctr">
                    <a:solidFill>
                      <a:schemeClr val="accent6">
                        <a:lumMod val="40000"/>
                        <a:lumOff val="60000"/>
                      </a:schemeClr>
                    </a:solidFill>
                  </a:tcPr>
                </a:tc>
                <a:tc hMerge="1">
                  <a:txBody>
                    <a:bodyPr/>
                    <a:lstStyle/>
                    <a:p>
                      <a:endParaRPr lang="en-US" sz="1700" b="0" dirty="0">
                        <a:latin typeface="+mn-lt"/>
                        <a:ea typeface="Cambria" panose="02040503050406030204" pitchFamily="18" charset="0"/>
                      </a:endParaRPr>
                    </a:p>
                  </a:txBody>
                  <a:tcPr marL="87117" marR="87117" marT="43558" marB="43558" anchor="ctr">
                    <a:solidFill>
                      <a:schemeClr val="bg1">
                        <a:lumMod val="95000"/>
                      </a:schemeClr>
                    </a:solidFill>
                  </a:tcPr>
                </a:tc>
                <a:extLst>
                  <a:ext uri="{0D108BD9-81ED-4DB2-BD59-A6C34878D82A}">
                    <a16:rowId xmlns:a16="http://schemas.microsoft.com/office/drawing/2014/main" val="859214792"/>
                  </a:ext>
                </a:extLst>
              </a:tr>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Gill Sans MT" panose="020B0502020104020203" pitchFamily="34" charset="0"/>
                        </a:rPr>
                        <a:t>Mr. Jamal Nasim</a:t>
                      </a:r>
                      <a:endParaRPr lang="en-US" sz="1900" kern="1200" dirty="0">
                        <a:solidFill>
                          <a:schemeClr val="tx1"/>
                        </a:solidFill>
                        <a:latin typeface="Gill Sans MT" panose="020B0502020104020203" pitchFamily="34" charset="0"/>
                        <a:ea typeface="Cambria" panose="02040503050406030204" pitchFamily="18" charset="0"/>
                        <a:cs typeface="+mn-cs"/>
                      </a:endParaRPr>
                    </a:p>
                  </a:txBody>
                  <a:tcPr marL="87117" marR="87117" marT="43558" marB="43558"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kern="1200" dirty="0">
                        <a:solidFill>
                          <a:schemeClr val="tx1"/>
                        </a:solidFill>
                        <a:latin typeface="+mn-lt"/>
                        <a:ea typeface="Cambria" panose="02040503050406030204" pitchFamily="18" charset="0"/>
                        <a:cs typeface="+mn-cs"/>
                      </a:endParaRPr>
                    </a:p>
                  </a:txBody>
                  <a:tcPr marL="87117" marR="87117" marT="43558" marB="43558" anchor="ctr">
                    <a:solidFill>
                      <a:schemeClr val="bg1">
                        <a:lumMod val="95000"/>
                      </a:schemeClr>
                    </a:solidFill>
                  </a:tcPr>
                </a:tc>
                <a:extLst>
                  <a:ext uri="{0D108BD9-81ED-4DB2-BD59-A6C34878D82A}">
                    <a16:rowId xmlns:a16="http://schemas.microsoft.com/office/drawing/2014/main" val="2970749265"/>
                  </a:ext>
                </a:extLst>
              </a:tr>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Gill Sans MT" panose="020B0502020104020203" pitchFamily="34" charset="0"/>
                        </a:rPr>
                        <a:t>Mr. Hamid Bazargan</a:t>
                      </a:r>
                      <a:endParaRPr lang="en-US" sz="1900" kern="1200" dirty="0">
                        <a:solidFill>
                          <a:schemeClr val="tx1"/>
                        </a:solidFill>
                        <a:latin typeface="Gill Sans MT" panose="020B0502020104020203" pitchFamily="34" charset="0"/>
                        <a:ea typeface="Cambria" panose="02040503050406030204" pitchFamily="18" charset="0"/>
                        <a:cs typeface="+mn-cs"/>
                      </a:endParaRPr>
                    </a:p>
                  </a:txBody>
                  <a:tcPr marL="87117" marR="87117" marT="43558" marB="43558"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kern="1200" dirty="0">
                        <a:solidFill>
                          <a:schemeClr val="tx1"/>
                        </a:solidFill>
                        <a:latin typeface="+mn-lt"/>
                        <a:ea typeface="Cambria" panose="02040503050406030204" pitchFamily="18" charset="0"/>
                        <a:cs typeface="+mn-cs"/>
                      </a:endParaRPr>
                    </a:p>
                  </a:txBody>
                  <a:tcPr marL="87117" marR="87117" marT="43558" marB="43558" anchor="ctr">
                    <a:solidFill>
                      <a:schemeClr val="bg1">
                        <a:lumMod val="95000"/>
                      </a:schemeClr>
                    </a:solidFill>
                  </a:tcPr>
                </a:tc>
                <a:extLst>
                  <a:ext uri="{0D108BD9-81ED-4DB2-BD59-A6C34878D82A}">
                    <a16:rowId xmlns:a16="http://schemas.microsoft.com/office/drawing/2014/main" val="1780719342"/>
                  </a:ext>
                </a:extLst>
              </a:tr>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Gill Sans MT" panose="020B0502020104020203" pitchFamily="34" charset="0"/>
                        </a:rPr>
                        <a:t>Mrs. Pernur Alaybeyoğlu</a:t>
                      </a:r>
                      <a:endParaRPr lang="en-US" sz="1900" kern="1200" dirty="0">
                        <a:solidFill>
                          <a:schemeClr val="tx1"/>
                        </a:solidFill>
                        <a:latin typeface="Gill Sans MT" panose="020B0502020104020203" pitchFamily="34" charset="0"/>
                        <a:ea typeface="Cambria" panose="02040503050406030204" pitchFamily="18" charset="0"/>
                        <a:cs typeface="+mn-cs"/>
                      </a:endParaRPr>
                    </a:p>
                  </a:txBody>
                  <a:tcPr marL="87117" marR="87117" marT="43558" marB="43558"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kern="1200" dirty="0">
                        <a:solidFill>
                          <a:schemeClr val="tx1"/>
                        </a:solidFill>
                        <a:latin typeface="+mn-lt"/>
                        <a:ea typeface="Cambria" panose="02040503050406030204" pitchFamily="18" charset="0"/>
                        <a:cs typeface="+mn-cs"/>
                      </a:endParaRPr>
                    </a:p>
                  </a:txBody>
                  <a:tcPr marL="87117" marR="87117" marT="43558" marB="43558" anchor="ctr">
                    <a:solidFill>
                      <a:schemeClr val="bg1">
                        <a:lumMod val="95000"/>
                      </a:schemeClr>
                    </a:solidFill>
                  </a:tcPr>
                </a:tc>
                <a:extLst>
                  <a:ext uri="{0D108BD9-81ED-4DB2-BD59-A6C34878D82A}">
                    <a16:rowId xmlns:a16="http://schemas.microsoft.com/office/drawing/2014/main" val="1878643898"/>
                  </a:ext>
                </a:extLst>
              </a:tr>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Gill Sans MT" panose="020B0502020104020203" pitchFamily="34" charset="0"/>
                        </a:rPr>
                        <a:t>Hafiz Mohammad Yousaf </a:t>
                      </a:r>
                      <a:endParaRPr lang="en-US" sz="1900" kern="1200" dirty="0">
                        <a:solidFill>
                          <a:schemeClr val="tx1"/>
                        </a:solidFill>
                        <a:latin typeface="Gill Sans MT" panose="020B0502020104020203" pitchFamily="34" charset="0"/>
                        <a:ea typeface="Cambria" panose="02040503050406030204" pitchFamily="18" charset="0"/>
                        <a:cs typeface="+mn-cs"/>
                      </a:endParaRPr>
                    </a:p>
                  </a:txBody>
                  <a:tcPr marL="87117" marR="87117" marT="43558" marB="43558"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kern="1200" dirty="0">
                        <a:solidFill>
                          <a:schemeClr val="tx1"/>
                        </a:solidFill>
                        <a:latin typeface="+mn-lt"/>
                        <a:ea typeface="Cambria" panose="02040503050406030204" pitchFamily="18" charset="0"/>
                        <a:cs typeface="+mn-cs"/>
                      </a:endParaRPr>
                    </a:p>
                  </a:txBody>
                  <a:tcPr marL="87117" marR="87117" marT="43558" marB="43558" anchor="ctr">
                    <a:solidFill>
                      <a:schemeClr val="bg1">
                        <a:lumMod val="95000"/>
                      </a:schemeClr>
                    </a:solidFill>
                  </a:tcPr>
                </a:tc>
                <a:extLst>
                  <a:ext uri="{0D108BD9-81ED-4DB2-BD59-A6C34878D82A}">
                    <a16:rowId xmlns:a16="http://schemas.microsoft.com/office/drawing/2014/main" val="2025279644"/>
                  </a:ext>
                </a:extLst>
              </a:tr>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Gill Sans MT" panose="020B0502020104020203" pitchFamily="34" charset="0"/>
                        </a:rPr>
                        <a:t>Mr. Shafqaat Ahmed</a:t>
                      </a:r>
                      <a:endParaRPr lang="en-US" sz="1900" kern="1200" dirty="0">
                        <a:solidFill>
                          <a:schemeClr val="tx1"/>
                        </a:solidFill>
                        <a:latin typeface="Gill Sans MT" panose="020B0502020104020203" pitchFamily="34" charset="0"/>
                        <a:ea typeface="Cambria" panose="02040503050406030204" pitchFamily="18" charset="0"/>
                        <a:cs typeface="+mn-cs"/>
                      </a:endParaRPr>
                    </a:p>
                  </a:txBody>
                  <a:tcPr marL="87117" marR="87117" marT="43558" marB="43558"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kern="1200" dirty="0">
                        <a:solidFill>
                          <a:schemeClr val="tx1"/>
                        </a:solidFill>
                        <a:latin typeface="+mn-lt"/>
                        <a:ea typeface="Cambria" panose="02040503050406030204" pitchFamily="18" charset="0"/>
                        <a:cs typeface="+mn-cs"/>
                      </a:endParaRPr>
                    </a:p>
                  </a:txBody>
                  <a:tcPr marL="87117" marR="87117" marT="43558" marB="43558" anchor="ctr">
                    <a:solidFill>
                      <a:schemeClr val="bg1">
                        <a:lumMod val="95000"/>
                      </a:schemeClr>
                    </a:solidFill>
                  </a:tcPr>
                </a:tc>
                <a:extLst>
                  <a:ext uri="{0D108BD9-81ED-4DB2-BD59-A6C34878D82A}">
                    <a16:rowId xmlns:a16="http://schemas.microsoft.com/office/drawing/2014/main" val="3047611587"/>
                  </a:ext>
                </a:extLst>
              </a:tr>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Gill Sans MT" panose="020B0502020104020203" pitchFamily="34" charset="0"/>
                          <a:ea typeface="Cambria" panose="02040503050406030204" pitchFamily="18" charset="0"/>
                          <a:cs typeface="+mn-cs"/>
                        </a:rPr>
                        <a:t>Mr. Arshad Mehmood Bhatti</a:t>
                      </a:r>
                    </a:p>
                  </a:txBody>
                  <a:tcPr marL="87117" marR="87117" marT="43558" marB="43558" anchor="ctr"/>
                </a:tc>
                <a:tc hMerge="1">
                  <a:txBody>
                    <a:bodyPr/>
                    <a:lstStyle/>
                    <a:p>
                      <a:endParaRPr lang="en-PK"/>
                    </a:p>
                  </a:txBody>
                  <a:tcPr/>
                </a:tc>
                <a:extLst>
                  <a:ext uri="{0D108BD9-81ED-4DB2-BD59-A6C34878D82A}">
                    <a16:rowId xmlns:a16="http://schemas.microsoft.com/office/drawing/2014/main" val="2291326105"/>
                  </a:ext>
                </a:extLst>
              </a:tr>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Gill Sans MT" panose="020B0502020104020203" pitchFamily="34" charset="0"/>
                        </a:rPr>
                        <a:t>Mr. Munir Ahmed</a:t>
                      </a:r>
                      <a:endParaRPr lang="en-US" sz="1900" kern="1200" dirty="0">
                        <a:solidFill>
                          <a:schemeClr val="tx1"/>
                        </a:solidFill>
                        <a:latin typeface="Gill Sans MT" panose="020B0502020104020203" pitchFamily="34" charset="0"/>
                        <a:ea typeface="Cambria" panose="02040503050406030204" pitchFamily="18" charset="0"/>
                        <a:cs typeface="+mn-cs"/>
                      </a:endParaRPr>
                    </a:p>
                  </a:txBody>
                  <a:tcPr marL="87117" marR="87117" marT="43558" marB="43558"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latin typeface="+mn-lt"/>
                          <a:ea typeface="Cambria" panose="02040503050406030204" pitchFamily="18" charset="0"/>
                        </a:rPr>
                        <a:t>Independent</a:t>
                      </a:r>
                    </a:p>
                  </a:txBody>
                  <a:tcPr marL="87117" marR="87117" marT="43558" marB="43558" anchor="ctr">
                    <a:solidFill>
                      <a:schemeClr val="bg1">
                        <a:lumMod val="95000"/>
                      </a:schemeClr>
                    </a:solidFill>
                  </a:tcPr>
                </a:tc>
                <a:extLst>
                  <a:ext uri="{0D108BD9-81ED-4DB2-BD59-A6C34878D82A}">
                    <a16:rowId xmlns:a16="http://schemas.microsoft.com/office/drawing/2014/main" val="3540461517"/>
                  </a:ext>
                </a:extLst>
              </a:tr>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tx1"/>
                          </a:solidFill>
                          <a:effectLst/>
                          <a:latin typeface="Gill Sans MT" panose="020B0502020104020203" pitchFamily="34" charset="0"/>
                        </a:rPr>
                        <a:t>EXECUTIVE DIRECTOR - CHIEF EXECUTIVE OFFICER </a:t>
                      </a:r>
                      <a:endParaRPr lang="en-US" sz="1900" b="1" kern="1200" dirty="0">
                        <a:solidFill>
                          <a:schemeClr val="tx1"/>
                        </a:solidFill>
                        <a:effectLst/>
                        <a:latin typeface="Gill Sans MT" panose="020B0502020104020203" pitchFamily="34" charset="0"/>
                        <a:ea typeface="+mn-ea"/>
                        <a:cs typeface="+mn-cs"/>
                      </a:endParaRPr>
                    </a:p>
                  </a:txBody>
                  <a:tcPr marL="87117" marR="87117" marT="43558" marB="43558" anchor="ctr">
                    <a:solidFill>
                      <a:schemeClr val="accent6">
                        <a:lumMod val="40000"/>
                        <a:lumOff val="60000"/>
                      </a:schemeClr>
                    </a:solidFill>
                  </a:tcPr>
                </a:tc>
                <a:tc hMerge="1">
                  <a:txBody>
                    <a:bodyPr/>
                    <a:lstStyle/>
                    <a:p>
                      <a:pPr algn="ctr"/>
                      <a:endParaRPr lang="en-US" sz="1600" dirty="0">
                        <a:latin typeface="+mj-lt"/>
                      </a:endParaRPr>
                    </a:p>
                  </a:txBody>
                  <a:tcPr anchor="ctr">
                    <a:solidFill>
                      <a:schemeClr val="accent4">
                        <a:lumMod val="40000"/>
                        <a:lumOff val="60000"/>
                      </a:schemeClr>
                    </a:solidFill>
                  </a:tcPr>
                </a:tc>
                <a:extLst>
                  <a:ext uri="{0D108BD9-81ED-4DB2-BD59-A6C34878D82A}">
                    <a16:rowId xmlns:a16="http://schemas.microsoft.com/office/drawing/2014/main" val="916117707"/>
                  </a:ext>
                </a:extLst>
              </a:tr>
              <a:tr h="3988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dirty="0">
                          <a:solidFill>
                            <a:schemeClr val="tx1"/>
                          </a:solidFill>
                          <a:latin typeface="Gill Sans MT" panose="020B0502020104020203" pitchFamily="34" charset="0"/>
                        </a:rPr>
                        <a:t>Mr. Imran Qureshi</a:t>
                      </a:r>
                      <a:endParaRPr lang="en-US" sz="1900" kern="1200" dirty="0">
                        <a:solidFill>
                          <a:schemeClr val="tx1"/>
                        </a:solidFill>
                        <a:latin typeface="Gill Sans MT" panose="020B0502020104020203" pitchFamily="34" charset="0"/>
                        <a:ea typeface="+mn-ea"/>
                        <a:cs typeface="+mn-cs"/>
                      </a:endParaRPr>
                    </a:p>
                  </a:txBody>
                  <a:tcPr marL="87117" marR="87117" marT="43558" marB="43558" anchor="ctr"/>
                </a:tc>
                <a:tc hMerge="1">
                  <a:txBody>
                    <a:bodyPr/>
                    <a:lstStyle/>
                    <a:p>
                      <a:endParaRPr lang="en-US" sz="1800" kern="1200" dirty="0">
                        <a:solidFill>
                          <a:schemeClr val="tx1"/>
                        </a:solidFill>
                        <a:latin typeface="Calibri" panose="020F0502020204030204" pitchFamily="34" charset="0"/>
                        <a:ea typeface="+mn-ea"/>
                        <a:cs typeface="+mn-cs"/>
                      </a:endParaRPr>
                    </a:p>
                  </a:txBody>
                  <a:tcPr marL="87117" marR="87117" marT="43558" marB="43558" anchor="ctr">
                    <a:solidFill>
                      <a:schemeClr val="bg1">
                        <a:lumMod val="95000"/>
                      </a:schemeClr>
                    </a:solidFill>
                  </a:tcPr>
                </a:tc>
                <a:extLst>
                  <a:ext uri="{0D108BD9-81ED-4DB2-BD59-A6C34878D82A}">
                    <a16:rowId xmlns:a16="http://schemas.microsoft.com/office/drawing/2014/main" val="3229169267"/>
                  </a:ext>
                </a:extLst>
              </a:tr>
            </a:tbl>
          </a:graphicData>
        </a:graphic>
      </p:graphicFrame>
      <p:sp>
        <p:nvSpPr>
          <p:cNvPr id="4" name="TextBox 3">
            <a:extLst>
              <a:ext uri="{FF2B5EF4-FFF2-40B4-BE49-F238E27FC236}">
                <a16:creationId xmlns:a16="http://schemas.microsoft.com/office/drawing/2014/main" id="{F3850F9C-38B0-42DD-95DB-B3BBA775CFD3}"/>
              </a:ext>
            </a:extLst>
          </p:cNvPr>
          <p:cNvSpPr txBox="1"/>
          <p:nvPr/>
        </p:nvSpPr>
        <p:spPr>
          <a:xfrm>
            <a:off x="456861" y="376772"/>
            <a:ext cx="3715089"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Board of Directors</a:t>
            </a:r>
          </a:p>
        </p:txBody>
      </p:sp>
    </p:spTree>
    <p:extLst>
      <p:ext uri="{BB962C8B-B14F-4D97-AF65-F5344CB8AC3E}">
        <p14:creationId xmlns:p14="http://schemas.microsoft.com/office/powerpoint/2010/main" val="270156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1F9E4-A7F9-0117-A512-A85D0AD9323D}"/>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81566C1-612C-516C-815A-06CC0FD87598}"/>
              </a:ext>
            </a:extLst>
          </p:cNvPr>
          <p:cNvGraphicFramePr/>
          <p:nvPr>
            <p:extLst>
              <p:ext uri="{D42A27DB-BD31-4B8C-83A1-F6EECF244321}">
                <p14:modId xmlns:p14="http://schemas.microsoft.com/office/powerpoint/2010/main" val="694576129"/>
              </p:ext>
            </p:extLst>
          </p:nvPr>
        </p:nvGraphicFramePr>
        <p:xfrm>
          <a:off x="76200" y="1349625"/>
          <a:ext cx="11914414" cy="3970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903C63A-A4EE-469C-8D19-D9EC766E1B38}"/>
              </a:ext>
            </a:extLst>
          </p:cNvPr>
          <p:cNvSpPr txBox="1"/>
          <p:nvPr/>
        </p:nvSpPr>
        <p:spPr>
          <a:xfrm>
            <a:off x="456861" y="376772"/>
            <a:ext cx="3715089"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Board Committees</a:t>
            </a:r>
          </a:p>
        </p:txBody>
      </p:sp>
    </p:spTree>
    <p:extLst>
      <p:ext uri="{BB962C8B-B14F-4D97-AF65-F5344CB8AC3E}">
        <p14:creationId xmlns:p14="http://schemas.microsoft.com/office/powerpoint/2010/main" val="340551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a:xfrm>
            <a:off x="11146971" y="6356350"/>
            <a:ext cx="74022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99F50C-BE38-4BD0-BA84-9B090E1F2B9B}" type="slidenum">
              <a:rPr lang="en-US" smtClean="0"/>
              <a:pPr/>
              <a:t>15</a:t>
            </a:fld>
            <a:endParaRPr lang="en-US" dirty="0"/>
          </a:p>
        </p:txBody>
      </p:sp>
      <p:graphicFrame>
        <p:nvGraphicFramePr>
          <p:cNvPr id="5" name="Content Placeholder 4">
            <a:extLst>
              <a:ext uri="{FF2B5EF4-FFF2-40B4-BE49-F238E27FC236}">
                <a16:creationId xmlns:a16="http://schemas.microsoft.com/office/drawing/2014/main" id="{D02AF9F8-7095-4197-BE3E-2B71137BF53D}"/>
              </a:ext>
            </a:extLst>
          </p:cNvPr>
          <p:cNvGraphicFramePr>
            <a:graphicFrameLocks noGrp="1"/>
          </p:cNvGraphicFramePr>
          <p:nvPr>
            <p:ph idx="1"/>
            <p:extLst>
              <p:ext uri="{D42A27DB-BD31-4B8C-83A1-F6EECF244321}">
                <p14:modId xmlns:p14="http://schemas.microsoft.com/office/powerpoint/2010/main" val="3379686962"/>
              </p:ext>
            </p:extLst>
          </p:nvPr>
        </p:nvGraphicFramePr>
        <p:xfrm>
          <a:off x="765313" y="1182757"/>
          <a:ext cx="10936951" cy="5173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1BA8807-B5C2-4C06-A80E-ED800081A023}"/>
              </a:ext>
            </a:extLst>
          </p:cNvPr>
          <p:cNvSpPr txBox="1"/>
          <p:nvPr/>
        </p:nvSpPr>
        <p:spPr>
          <a:xfrm>
            <a:off x="456861" y="376772"/>
            <a:ext cx="4743789"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Board’s Approved Policies</a:t>
            </a:r>
          </a:p>
        </p:txBody>
      </p:sp>
    </p:spTree>
    <p:extLst>
      <p:ext uri="{BB962C8B-B14F-4D97-AF65-F5344CB8AC3E}">
        <p14:creationId xmlns:p14="http://schemas.microsoft.com/office/powerpoint/2010/main" val="12039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2A00BE-4556-C04C-766C-665ED1924D36}"/>
              </a:ext>
            </a:extLst>
          </p:cNvPr>
          <p:cNvSpPr txBox="1"/>
          <p:nvPr/>
        </p:nvSpPr>
        <p:spPr>
          <a:xfrm>
            <a:off x="157281" y="1720840"/>
            <a:ext cx="5771323" cy="2862322"/>
          </a:xfrm>
          <a:prstGeom prst="rect">
            <a:avLst/>
          </a:prstGeom>
          <a:solidFill>
            <a:schemeClr val="accent6">
              <a:lumMod val="75000"/>
            </a:schemeClr>
          </a:solidFill>
        </p:spPr>
        <p:txBody>
          <a:bodyPr wrap="square" rtlCol="0">
            <a:spAutoFit/>
          </a:bodyPr>
          <a:lstStyle/>
          <a:p>
            <a:pPr algn="ctr"/>
            <a:r>
              <a:rPr lang="en-US" sz="6000" dirty="0">
                <a:solidFill>
                  <a:schemeClr val="bg1"/>
                </a:solidFill>
                <a:latin typeface="Gill Sans MT" panose="020B0502020104020203" pitchFamily="34" charset="0"/>
              </a:rPr>
              <a:t>Strategic &amp; Operational Development</a:t>
            </a:r>
          </a:p>
        </p:txBody>
      </p:sp>
      <p:pic>
        <p:nvPicPr>
          <p:cNvPr id="3" name="Picture 2">
            <a:extLst>
              <a:ext uri="{FF2B5EF4-FFF2-40B4-BE49-F238E27FC236}">
                <a16:creationId xmlns:a16="http://schemas.microsoft.com/office/drawing/2014/main" id="{1E423874-E8A5-C5DA-EAD9-BFF36267F449}"/>
              </a:ext>
            </a:extLst>
          </p:cNvPr>
          <p:cNvPicPr>
            <a:picLocks noChangeAspect="1"/>
          </p:cNvPicPr>
          <p:nvPr/>
        </p:nvPicPr>
        <p:blipFill>
          <a:blip r:embed="rId2"/>
          <a:stretch>
            <a:fillRect/>
          </a:stretch>
        </p:blipFill>
        <p:spPr>
          <a:xfrm>
            <a:off x="6263399" y="1354089"/>
            <a:ext cx="5671928" cy="3416319"/>
          </a:xfrm>
          <a:prstGeom prst="rect">
            <a:avLst/>
          </a:prstGeom>
        </p:spPr>
      </p:pic>
      <p:pic>
        <p:nvPicPr>
          <p:cNvPr id="7" name="Picture 6">
            <a:extLst>
              <a:ext uri="{FF2B5EF4-FFF2-40B4-BE49-F238E27FC236}">
                <a16:creationId xmlns:a16="http://schemas.microsoft.com/office/drawing/2014/main" id="{FAA188FE-E8BE-DF6C-5CBE-7E83CA21CB5D}"/>
              </a:ext>
            </a:extLst>
          </p:cNvPr>
          <p:cNvPicPr>
            <a:picLocks noChangeAspect="1"/>
          </p:cNvPicPr>
          <p:nvPr/>
        </p:nvPicPr>
        <p:blipFill>
          <a:blip r:embed="rId3"/>
          <a:stretch>
            <a:fillRect/>
          </a:stretch>
        </p:blipFill>
        <p:spPr>
          <a:xfrm>
            <a:off x="6263399" y="4770408"/>
            <a:ext cx="5671928" cy="885949"/>
          </a:xfrm>
          <a:prstGeom prst="rect">
            <a:avLst/>
          </a:prstGeom>
        </p:spPr>
      </p:pic>
    </p:spTree>
    <p:extLst>
      <p:ext uri="{BB962C8B-B14F-4D97-AF65-F5344CB8AC3E}">
        <p14:creationId xmlns:p14="http://schemas.microsoft.com/office/powerpoint/2010/main" val="584422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48A463-E1AC-66D2-68B0-D02E34C33CAE}"/>
              </a:ext>
            </a:extLst>
          </p:cNvPr>
          <p:cNvPicPr>
            <a:picLocks noChangeAspect="1"/>
          </p:cNvPicPr>
          <p:nvPr/>
        </p:nvPicPr>
        <p:blipFill>
          <a:blip r:embed="rId2"/>
          <a:stretch>
            <a:fillRect/>
          </a:stretch>
        </p:blipFill>
        <p:spPr>
          <a:xfrm>
            <a:off x="1447799" y="1009650"/>
            <a:ext cx="3352801" cy="2339746"/>
          </a:xfrm>
          <a:prstGeom prst="rect">
            <a:avLst/>
          </a:prstGeom>
        </p:spPr>
      </p:pic>
      <p:pic>
        <p:nvPicPr>
          <p:cNvPr id="7" name="Picture 6">
            <a:extLst>
              <a:ext uri="{FF2B5EF4-FFF2-40B4-BE49-F238E27FC236}">
                <a16:creationId xmlns:a16="http://schemas.microsoft.com/office/drawing/2014/main" id="{614759E6-3BCB-3BE6-3308-061B84EEF8A8}"/>
              </a:ext>
            </a:extLst>
          </p:cNvPr>
          <p:cNvPicPr>
            <a:picLocks noChangeAspect="1"/>
          </p:cNvPicPr>
          <p:nvPr/>
        </p:nvPicPr>
        <p:blipFill>
          <a:blip r:embed="rId3"/>
          <a:stretch>
            <a:fillRect/>
          </a:stretch>
        </p:blipFill>
        <p:spPr>
          <a:xfrm>
            <a:off x="603235" y="3349396"/>
            <a:ext cx="5242831" cy="3068052"/>
          </a:xfrm>
          <a:prstGeom prst="rect">
            <a:avLst/>
          </a:prstGeom>
        </p:spPr>
      </p:pic>
      <p:pic>
        <p:nvPicPr>
          <p:cNvPr id="10" name="Picture 9">
            <a:extLst>
              <a:ext uri="{FF2B5EF4-FFF2-40B4-BE49-F238E27FC236}">
                <a16:creationId xmlns:a16="http://schemas.microsoft.com/office/drawing/2014/main" id="{1710BB48-FFA0-20C3-2B5A-DB2CFDCFE31E}"/>
              </a:ext>
            </a:extLst>
          </p:cNvPr>
          <p:cNvPicPr>
            <a:picLocks noChangeAspect="1"/>
          </p:cNvPicPr>
          <p:nvPr/>
        </p:nvPicPr>
        <p:blipFill>
          <a:blip r:embed="rId4"/>
          <a:stretch>
            <a:fillRect/>
          </a:stretch>
        </p:blipFill>
        <p:spPr>
          <a:xfrm>
            <a:off x="6521116" y="1203158"/>
            <a:ext cx="5090431" cy="5005136"/>
          </a:xfrm>
          <a:prstGeom prst="rect">
            <a:avLst/>
          </a:prstGeom>
        </p:spPr>
      </p:pic>
      <p:sp>
        <p:nvSpPr>
          <p:cNvPr id="6" name="TextBox 5">
            <a:extLst>
              <a:ext uri="{FF2B5EF4-FFF2-40B4-BE49-F238E27FC236}">
                <a16:creationId xmlns:a16="http://schemas.microsoft.com/office/drawing/2014/main" id="{2310D500-D503-4D15-A678-67DAD0D44271}"/>
              </a:ext>
            </a:extLst>
          </p:cNvPr>
          <p:cNvSpPr txBox="1"/>
          <p:nvPr/>
        </p:nvSpPr>
        <p:spPr>
          <a:xfrm>
            <a:off x="456861" y="376772"/>
            <a:ext cx="4743789" cy="523220"/>
          </a:xfrm>
          <a:prstGeom prst="rect">
            <a:avLst/>
          </a:prstGeom>
          <a:solidFill>
            <a:schemeClr val="accent6">
              <a:lumMod val="75000"/>
            </a:schemeClr>
          </a:solidFill>
        </p:spPr>
        <p:txBody>
          <a:bodyPr wrap="square" rtlCol="0">
            <a:spAutoFit/>
          </a:bodyPr>
          <a:lstStyle/>
          <a:p>
            <a:r>
              <a:rPr lang="en-US" altLang="en-US" sz="2800" b="1" dirty="0">
                <a:solidFill>
                  <a:schemeClr val="bg1"/>
                </a:solidFill>
                <a:latin typeface="Gill Sans MT" panose="020B0502020104020203" pitchFamily="34" charset="0"/>
              </a:rPr>
              <a:t>Strategic Planning Process</a:t>
            </a:r>
            <a:endParaRPr lang="en-US" sz="28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557931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F7D011-8A6B-A42A-CE3E-0FC8CDFF507C}"/>
              </a:ext>
            </a:extLst>
          </p:cNvPr>
          <p:cNvPicPr>
            <a:picLocks noChangeAspect="1"/>
          </p:cNvPicPr>
          <p:nvPr/>
        </p:nvPicPr>
        <p:blipFill>
          <a:blip r:embed="rId2"/>
          <a:stretch>
            <a:fillRect/>
          </a:stretch>
        </p:blipFill>
        <p:spPr>
          <a:xfrm>
            <a:off x="2686050" y="875936"/>
            <a:ext cx="5972175" cy="5577806"/>
          </a:xfrm>
          <a:prstGeom prst="rect">
            <a:avLst/>
          </a:prstGeom>
        </p:spPr>
      </p:pic>
      <p:sp>
        <p:nvSpPr>
          <p:cNvPr id="5" name="TextBox 4">
            <a:extLst>
              <a:ext uri="{FF2B5EF4-FFF2-40B4-BE49-F238E27FC236}">
                <a16:creationId xmlns:a16="http://schemas.microsoft.com/office/drawing/2014/main" id="{58F2EA96-8ADE-4D84-A892-18592D2FF975}"/>
              </a:ext>
            </a:extLst>
          </p:cNvPr>
          <p:cNvSpPr txBox="1"/>
          <p:nvPr/>
        </p:nvSpPr>
        <p:spPr>
          <a:xfrm>
            <a:off x="456862" y="376772"/>
            <a:ext cx="3019763" cy="523220"/>
          </a:xfrm>
          <a:prstGeom prst="rect">
            <a:avLst/>
          </a:prstGeom>
          <a:solidFill>
            <a:schemeClr val="accent6">
              <a:lumMod val="75000"/>
            </a:schemeClr>
          </a:solidFill>
        </p:spPr>
        <p:txBody>
          <a:bodyPr wrap="square" rtlCol="0">
            <a:spAutoFit/>
          </a:bodyPr>
          <a:lstStyle/>
          <a:p>
            <a:r>
              <a:rPr lang="en-US" altLang="en-US" sz="2800" b="1" dirty="0">
                <a:solidFill>
                  <a:schemeClr val="bg1"/>
                </a:solidFill>
                <a:latin typeface="Gill Sans MT" panose="020B0502020104020203" pitchFamily="34" charset="0"/>
              </a:rPr>
              <a:t>Strategic Goals</a:t>
            </a:r>
            <a:endParaRPr lang="en-US" sz="28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88100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EEC54-1934-F674-E0AD-9DA1B3D8B29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EE3180C-7272-4347-EAE5-C667C1AEF83A}"/>
              </a:ext>
            </a:extLst>
          </p:cNvPr>
          <p:cNvSpPr txBox="1"/>
          <p:nvPr/>
        </p:nvSpPr>
        <p:spPr>
          <a:xfrm>
            <a:off x="790452" y="1457755"/>
            <a:ext cx="10768262"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None/>
            </a:pP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buNone/>
            </a:pPr>
            <a:r>
              <a:rPr lang="en-GB" dirty="0">
                <a:effectLst/>
                <a:latin typeface="Gill Sans MT" panose="020B0502020104020203" pitchFamily="34" charset="0"/>
                <a:ea typeface="Times New Roman" panose="02020603050405020304" pitchFamily="18" charset="0"/>
                <a:cs typeface="Times New Roman" panose="02020603050405020304" pitchFamily="18" charset="0"/>
              </a:rPr>
              <a:t>Security Papers Limited is well-positioned to navigate the period ahead from a foundation of financial strength and operational stability. The ongoing plant upgradation project remains on track, and upon completion, will enable the Company to manufacture banknote papers with advanced security features in alignment with the new currency note series announced by the State Bank of Pakistan (SBP), reinforcing SPL's strategic relevance to its principal customer.</a:t>
            </a:r>
          </a:p>
          <a:p>
            <a:pPr algn="just">
              <a:buNone/>
            </a:pP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buNone/>
            </a:pPr>
            <a:r>
              <a:rPr lang="en-GB" dirty="0">
                <a:effectLst/>
                <a:latin typeface="Gill Sans MT" panose="020B0502020104020203" pitchFamily="34" charset="0"/>
                <a:ea typeface="Times New Roman" panose="02020603050405020304" pitchFamily="18" charset="0"/>
                <a:cs typeface="Times New Roman" panose="02020603050405020304" pitchFamily="18" charset="0"/>
              </a:rPr>
              <a:t>The Company remains mindful of geopolitical risks arising from the US-Iran conflict, which continue to pose challenges to global energy prices and international supply chains. Management is actively coordinating with key suppliers to ensure uninterrupted availability of critical raw materials and timely project execution.</a:t>
            </a:r>
          </a:p>
          <a:p>
            <a:pPr algn="just">
              <a:buNone/>
            </a:pP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buNone/>
            </a:pPr>
            <a:r>
              <a:rPr lang="en-GB" dirty="0">
                <a:effectLst/>
                <a:latin typeface="Gill Sans MT" panose="020B0502020104020203" pitchFamily="34" charset="0"/>
                <a:ea typeface="Times New Roman" panose="02020603050405020304" pitchFamily="18" charset="0"/>
                <a:cs typeface="Times New Roman" panose="02020603050405020304" pitchFamily="18" charset="0"/>
              </a:rPr>
              <a:t>Overall, the Company remains cautiously optimistic, supported by a disciplined approach to risk management and a clear strategic direction toward sustainable, long-term value creation.</a:t>
            </a:r>
          </a:p>
          <a:p>
            <a:pPr algn="just">
              <a:buNone/>
            </a:pPr>
            <a:r>
              <a:rPr lang="en-GB" dirty="0">
                <a:effectLst/>
                <a:latin typeface="Gill Sans MT" panose="020B0502020104020203" pitchFamily="34" charset="0"/>
                <a:ea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FE4EBD50-29FF-4EBC-911C-680BE47684A9}"/>
              </a:ext>
            </a:extLst>
          </p:cNvPr>
          <p:cNvSpPr txBox="1"/>
          <p:nvPr/>
        </p:nvSpPr>
        <p:spPr>
          <a:xfrm>
            <a:off x="853678" y="376772"/>
            <a:ext cx="3019763"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Future Outlook</a:t>
            </a:r>
          </a:p>
        </p:txBody>
      </p:sp>
    </p:spTree>
    <p:extLst>
      <p:ext uri="{BB962C8B-B14F-4D97-AF65-F5344CB8AC3E}">
        <p14:creationId xmlns:p14="http://schemas.microsoft.com/office/powerpoint/2010/main" val="71716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692391-5595-C293-841C-399A4BA522DB}"/>
              </a:ext>
            </a:extLst>
          </p:cNvPr>
          <p:cNvSpPr/>
          <p:nvPr/>
        </p:nvSpPr>
        <p:spPr>
          <a:xfrm>
            <a:off x="452284" y="1070811"/>
            <a:ext cx="11012129" cy="53988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gn="just">
              <a:buFont typeface="Wingdings" panose="05000000000000000000" pitchFamily="2" charset="2"/>
              <a:buChar char="§"/>
            </a:pPr>
            <a:r>
              <a:rPr lang="en-US" sz="1700" dirty="0">
                <a:solidFill>
                  <a:schemeClr val="tx1"/>
                </a:solidFill>
                <a:latin typeface="Gill Sans MT" panose="020B0502020104020203" pitchFamily="34" charset="0"/>
              </a:rPr>
              <a:t>This presentation is not an offer or solicitation of an offer to buy or sell any security or investment.</a:t>
            </a:r>
          </a:p>
          <a:p>
            <a:pPr marL="342900" indent="-342900" algn="just">
              <a:buFont typeface="Wingdings" panose="05000000000000000000" pitchFamily="2" charset="2"/>
              <a:buChar char="§"/>
            </a:pPr>
            <a:r>
              <a:rPr lang="en-US" sz="1700" dirty="0">
                <a:solidFill>
                  <a:schemeClr val="tx1"/>
                </a:solidFill>
                <a:latin typeface="Gill Sans MT" panose="020B0502020104020203" pitchFamily="34" charset="0"/>
              </a:rPr>
              <a:t>This presentation has been prepared by Security Papers Limited (SPL) solely for information purposes. </a:t>
            </a:r>
          </a:p>
          <a:p>
            <a:pPr marL="342900" indent="-342900" algn="just">
              <a:buFont typeface="Wingdings" panose="05000000000000000000" pitchFamily="2" charset="2"/>
              <a:buChar char="§"/>
            </a:pPr>
            <a:r>
              <a:rPr lang="en-US" sz="1700" dirty="0">
                <a:solidFill>
                  <a:schemeClr val="tx1"/>
                </a:solidFill>
                <a:latin typeface="Gill Sans MT" panose="020B0502020104020203" pitchFamily="34" charset="0"/>
              </a:rPr>
              <a:t>No </a:t>
            </a:r>
            <a:r>
              <a:rPr lang="en-US" sz="1700" dirty="0">
                <a:solidFill>
                  <a:schemeClr val="tx1"/>
                </a:solidFill>
                <a:latin typeface="Gill Sans MT" panose="020B0502020104020203" pitchFamily="34" charset="0"/>
                <a:cs typeface="Arial" panose="020B0604020202020204" pitchFamily="34" charset="0"/>
              </a:rPr>
              <a:t>representation</a:t>
            </a:r>
            <a:r>
              <a:rPr lang="en-US" sz="1700" dirty="0">
                <a:solidFill>
                  <a:schemeClr val="tx1"/>
                </a:solidFill>
                <a:latin typeface="Gill Sans MT" panose="020B0502020104020203" pitchFamily="34" charset="0"/>
              </a:rPr>
              <a:t> or warranty express or implied is made thereto, and no reliance should be placed on, the fairness, accuracy, sufficiency, completeness or correctness of the information or any opinion contained herein or any opinion rendered thereto except for the information derived from un-audited financial statements for the quarter ended March 31, 2026.</a:t>
            </a:r>
          </a:p>
          <a:p>
            <a:pPr marL="342900" indent="-342900" algn="just">
              <a:buFont typeface="Wingdings" panose="05000000000000000000" pitchFamily="2" charset="2"/>
              <a:buChar char="§"/>
            </a:pPr>
            <a:r>
              <a:rPr lang="en-US" sz="1700" dirty="0">
                <a:solidFill>
                  <a:schemeClr val="tx1"/>
                </a:solidFill>
                <a:latin typeface="Gill Sans MT" panose="020B0502020104020203" pitchFamily="34" charset="0"/>
              </a:rPr>
              <a:t>The information contained in this presentation should be considered in the context of the circumstances prevailing at the time and will not be updated to reflect any developments that may occur after the date of the presentation. </a:t>
            </a:r>
          </a:p>
          <a:p>
            <a:pPr marL="342900" indent="-342900" algn="just">
              <a:buFont typeface="Wingdings" panose="05000000000000000000" pitchFamily="2" charset="2"/>
              <a:buChar char="§"/>
            </a:pPr>
            <a:r>
              <a:rPr lang="en-US" sz="1700" dirty="0">
                <a:solidFill>
                  <a:schemeClr val="tx1"/>
                </a:solidFill>
                <a:latin typeface="Gill Sans MT" panose="020B0502020104020203" pitchFamily="34" charset="0"/>
              </a:rPr>
              <a:t>Neither SPL nor any of its officials, advisors, associates, employees or any person working for, under or on behalf, shall have any responsibility and/or liability of any nature whatsoever (in contract or otherwise) for any loss whatsoever arising from any use of this presentation or its contents or otherwise arising in connection with this presentation.</a:t>
            </a:r>
          </a:p>
          <a:p>
            <a:pPr marL="342900" indent="-342900" algn="just">
              <a:buFont typeface="Wingdings" panose="05000000000000000000" pitchFamily="2" charset="2"/>
              <a:buChar char="§"/>
            </a:pPr>
            <a:r>
              <a:rPr lang="en-US" sz="1700" dirty="0">
                <a:solidFill>
                  <a:schemeClr val="tx1"/>
                </a:solidFill>
                <a:latin typeface="Gill Sans MT" panose="020B0502020104020203" pitchFamily="34" charset="0"/>
              </a:rPr>
              <a:t>The presentation may contain statements that reflect SPL’s own beliefs and expectations about the future. These forward-looking statements are based on a number of assumptions about the future, which are beyond SPL’s control. Such forward-looking statements represent, in each case, only one of many possible scenarios and should not be viewed as the most likely or standard scenario. Such forward looking statements are subject to certain risks and uncertainties that could cause actual results to differ materially from those contemplated by the relevant forward-looking statements. </a:t>
            </a:r>
          </a:p>
          <a:p>
            <a:pPr marL="342900" indent="-342900" algn="just">
              <a:buFont typeface="Wingdings" panose="05000000000000000000" pitchFamily="2" charset="2"/>
              <a:buChar char="§"/>
            </a:pPr>
            <a:r>
              <a:rPr lang="en-US" sz="1700" dirty="0">
                <a:solidFill>
                  <a:schemeClr val="tx1"/>
                </a:solidFill>
                <a:latin typeface="Gill Sans MT" panose="020B0502020104020203" pitchFamily="34" charset="0"/>
              </a:rPr>
              <a:t>SPL does not undertake any obligation to update any forward-looking statements to reflect events that occur or circumstances that arise after the date of this presentation and it does not make any representation, warranty (whether express or implied) or prediction that the results anticipated by such forward-looking statements will be achieved. In addition, past performance should not be taken as an indication or guarantee of future results.</a:t>
            </a:r>
          </a:p>
        </p:txBody>
      </p:sp>
      <p:sp>
        <p:nvSpPr>
          <p:cNvPr id="4" name="Title 4">
            <a:extLst>
              <a:ext uri="{FF2B5EF4-FFF2-40B4-BE49-F238E27FC236}">
                <a16:creationId xmlns:a16="http://schemas.microsoft.com/office/drawing/2014/main" id="{0BEBBE1A-5B98-21EF-300B-4321D7CAC72B}"/>
              </a:ext>
            </a:extLst>
          </p:cNvPr>
          <p:cNvSpPr txBox="1">
            <a:spLocks/>
          </p:cNvSpPr>
          <p:nvPr/>
        </p:nvSpPr>
        <p:spPr>
          <a:xfrm>
            <a:off x="4621160" y="68825"/>
            <a:ext cx="2958735" cy="7374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latin typeface="Gill Sans MT" panose="020B0502020104020203" pitchFamily="34" charset="0"/>
            </a:endParaRPr>
          </a:p>
        </p:txBody>
      </p:sp>
      <p:sp>
        <p:nvSpPr>
          <p:cNvPr id="2" name="TextBox 1">
            <a:extLst>
              <a:ext uri="{FF2B5EF4-FFF2-40B4-BE49-F238E27FC236}">
                <a16:creationId xmlns:a16="http://schemas.microsoft.com/office/drawing/2014/main" id="{8861D673-5F47-414A-5FC2-4C1DC7626BF8}"/>
              </a:ext>
            </a:extLst>
          </p:cNvPr>
          <p:cNvSpPr txBox="1"/>
          <p:nvPr/>
        </p:nvSpPr>
        <p:spPr>
          <a:xfrm>
            <a:off x="456860" y="376772"/>
            <a:ext cx="4675239" cy="523220"/>
          </a:xfrm>
          <a:prstGeom prst="rect">
            <a:avLst/>
          </a:prstGeom>
          <a:solidFill>
            <a:schemeClr val="accent6">
              <a:lumMod val="75000"/>
            </a:schemeClr>
          </a:solidFill>
        </p:spPr>
        <p:txBody>
          <a:bodyPr wrap="square" rtlCol="0">
            <a:spAutoFit/>
          </a:bodyPr>
          <a:lstStyle/>
          <a:p>
            <a:r>
              <a:rPr lang="en-US" altLang="en-US" sz="2800" b="1" dirty="0">
                <a:solidFill>
                  <a:schemeClr val="bg1"/>
                </a:solidFill>
                <a:latin typeface="Gill Sans MT" panose="020B0502020104020203" pitchFamily="34" charset="0"/>
              </a:rPr>
              <a:t>Disclaimer</a:t>
            </a:r>
            <a:endParaRPr lang="en-US" sz="28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583247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4CB92-9EEE-5F64-9FB2-A46EB59430C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4EB325E-8F8F-0989-DDB7-79D945F81FCC}"/>
              </a:ext>
            </a:extLst>
          </p:cNvPr>
          <p:cNvSpPr txBox="1"/>
          <p:nvPr/>
        </p:nvSpPr>
        <p:spPr>
          <a:xfrm>
            <a:off x="456862" y="376772"/>
            <a:ext cx="4468821"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Key Business Risks</a:t>
            </a:r>
          </a:p>
        </p:txBody>
      </p:sp>
      <p:sp>
        <p:nvSpPr>
          <p:cNvPr id="2" name="TextBox 1">
            <a:extLst>
              <a:ext uri="{FF2B5EF4-FFF2-40B4-BE49-F238E27FC236}">
                <a16:creationId xmlns:a16="http://schemas.microsoft.com/office/drawing/2014/main" id="{4F451159-6271-5C74-05ED-03205B309C5B}"/>
              </a:ext>
            </a:extLst>
          </p:cNvPr>
          <p:cNvSpPr txBox="1"/>
          <p:nvPr/>
        </p:nvSpPr>
        <p:spPr>
          <a:xfrm>
            <a:off x="790452" y="1457755"/>
            <a:ext cx="10768262"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None/>
            </a:pP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buNone/>
            </a:pPr>
            <a:r>
              <a:rPr lang="en-GB" dirty="0">
                <a:latin typeface="Gill Sans MT" panose="020B0502020104020203" pitchFamily="34" charset="0"/>
                <a:ea typeface="Times New Roman" panose="02020603050405020304" pitchFamily="18" charset="0"/>
                <a:cs typeface="Times New Roman" panose="02020603050405020304" pitchFamily="18" charset="0"/>
              </a:rPr>
              <a:t>SPL's Enterprise Risk Management (ERM) </a:t>
            </a:r>
            <a:r>
              <a:rPr lang="en-GB" dirty="0">
                <a:effectLst/>
                <a:latin typeface="Gill Sans MT" panose="020B0502020104020203" pitchFamily="34" charset="0"/>
                <a:ea typeface="Times New Roman" panose="02020603050405020304" pitchFamily="18" charset="0"/>
                <a:cs typeface="Times New Roman" panose="02020603050405020304" pitchFamily="18" charset="0"/>
              </a:rPr>
              <a:t>framework follows a continuous cycle of identifying, assessing, treating, and monitoring risks across the organization. Risks are evaluated on likelihood and impact, with treatment strategies such as avoidance, reduction, transfer, or acceptance, assigned with clear ownership of risk owners and escalation protocols.</a:t>
            </a:r>
          </a:p>
          <a:p>
            <a:pPr algn="just">
              <a:buNone/>
            </a:pP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buNone/>
            </a:pPr>
            <a:r>
              <a:rPr lang="en-GB" dirty="0">
                <a:effectLst/>
                <a:latin typeface="Gill Sans MT" panose="020B0502020104020203" pitchFamily="34" charset="0"/>
                <a:ea typeface="Times New Roman" panose="02020603050405020304" pitchFamily="18" charset="0"/>
                <a:cs typeface="Times New Roman" panose="02020603050405020304" pitchFamily="18" charset="0"/>
              </a:rPr>
              <a:t>Governance follows the </a:t>
            </a:r>
            <a:r>
              <a:rPr lang="en-GB" b="1" i="1" dirty="0">
                <a:effectLst/>
                <a:latin typeface="Gill Sans MT" panose="020B0502020104020203" pitchFamily="34" charset="0"/>
                <a:ea typeface="Times New Roman" panose="02020603050405020304" pitchFamily="18" charset="0"/>
                <a:cs typeface="Times New Roman" panose="02020603050405020304" pitchFamily="18" charset="0"/>
              </a:rPr>
              <a:t>Three Lines of Defence model</a:t>
            </a:r>
            <a:r>
              <a:rPr lang="en-GB" dirty="0">
                <a:effectLst/>
                <a:latin typeface="Gill Sans MT" panose="020B0502020104020203" pitchFamily="34" charset="0"/>
                <a:ea typeface="Times New Roman" panose="02020603050405020304" pitchFamily="18" charset="0"/>
                <a:cs typeface="Times New Roman" panose="02020603050405020304" pitchFamily="18" charset="0"/>
              </a:rPr>
              <a:t>, with departmental heads owning risks at the operational level, the Enterprise Risk Management Committee (ERMC) providing independent oversight, and Internal Audit delivering board-level assurance. The Board sets the overall risk appetite that guides all risk decisions.</a:t>
            </a:r>
          </a:p>
          <a:p>
            <a:pPr algn="just">
              <a:buNone/>
            </a:pP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a:p>
            <a:pPr algn="just">
              <a:buNone/>
            </a:pPr>
            <a:r>
              <a:rPr lang="en-GB" dirty="0">
                <a:effectLst/>
                <a:latin typeface="Gill Sans MT" panose="020B0502020104020203" pitchFamily="34" charset="0"/>
                <a:ea typeface="Times New Roman" panose="02020603050405020304" pitchFamily="18" charset="0"/>
                <a:cs typeface="Times New Roman" panose="02020603050405020304" pitchFamily="18" charset="0"/>
              </a:rPr>
              <a:t>Management continuously monitors risk exposure and applies mitigating controls to ensure residual risk stays within appetite, enabling proactive response to emerging threats and sustained stakeholder confidence. </a:t>
            </a:r>
          </a:p>
          <a:p>
            <a:pPr algn="just">
              <a:buNone/>
            </a:pPr>
            <a:endParaRPr lang="en-GB"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91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7DB68-8388-7262-D701-A1A576AE6B6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F8E49E2-6FE0-7306-BCF3-B01C750155EE}"/>
              </a:ext>
            </a:extLst>
          </p:cNvPr>
          <p:cNvSpPr txBox="1"/>
          <p:nvPr/>
        </p:nvSpPr>
        <p:spPr>
          <a:xfrm>
            <a:off x="456862" y="376772"/>
            <a:ext cx="4468821"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Key Business Risks</a:t>
            </a:r>
          </a:p>
        </p:txBody>
      </p:sp>
      <p:graphicFrame>
        <p:nvGraphicFramePr>
          <p:cNvPr id="3" name="Table 2">
            <a:extLst>
              <a:ext uri="{FF2B5EF4-FFF2-40B4-BE49-F238E27FC236}">
                <a16:creationId xmlns:a16="http://schemas.microsoft.com/office/drawing/2014/main" id="{41C79351-082C-AE23-E12B-DE00FCE8D672}"/>
              </a:ext>
            </a:extLst>
          </p:cNvPr>
          <p:cNvGraphicFramePr>
            <a:graphicFrameLocks noGrp="1"/>
          </p:cNvGraphicFramePr>
          <p:nvPr>
            <p:extLst>
              <p:ext uri="{D42A27DB-BD31-4B8C-83A1-F6EECF244321}">
                <p14:modId xmlns:p14="http://schemas.microsoft.com/office/powerpoint/2010/main" val="1615426634"/>
              </p:ext>
            </p:extLst>
          </p:nvPr>
        </p:nvGraphicFramePr>
        <p:xfrm>
          <a:off x="456862" y="991373"/>
          <a:ext cx="4981830" cy="5400038"/>
        </p:xfrm>
        <a:graphic>
          <a:graphicData uri="http://schemas.openxmlformats.org/drawingml/2006/table">
            <a:tbl>
              <a:tblPr firstRow="1" bandRow="1">
                <a:tableStyleId>{5C22544A-7EE6-4342-B048-85BDC9FD1C3A}</a:tableStyleId>
              </a:tblPr>
              <a:tblGrid>
                <a:gridCol w="1299046">
                  <a:extLst>
                    <a:ext uri="{9D8B030D-6E8A-4147-A177-3AD203B41FA5}">
                      <a16:colId xmlns:a16="http://schemas.microsoft.com/office/drawing/2014/main" val="3573798145"/>
                    </a:ext>
                  </a:extLst>
                </a:gridCol>
                <a:gridCol w="3682784">
                  <a:extLst>
                    <a:ext uri="{9D8B030D-6E8A-4147-A177-3AD203B41FA5}">
                      <a16:colId xmlns:a16="http://schemas.microsoft.com/office/drawing/2014/main" val="3279912823"/>
                    </a:ext>
                  </a:extLst>
                </a:gridCol>
              </a:tblGrid>
              <a:tr h="387233">
                <a:tc>
                  <a:txBody>
                    <a:bodyPr/>
                    <a:lstStyle/>
                    <a:p>
                      <a:r>
                        <a:rPr lang="en-GB" sz="1100" b="1" kern="1200" baseline="0" dirty="0">
                          <a:solidFill>
                            <a:schemeClr val="lt1"/>
                          </a:solidFill>
                          <a:effectLst/>
                          <a:latin typeface="Gill Sans MT" panose="020B0502020104020203" pitchFamily="34" charset="0"/>
                          <a:ea typeface="+mn-ea"/>
                          <a:cs typeface="+mn-cs"/>
                        </a:rPr>
                        <a:t>Risk</a:t>
                      </a:r>
                      <a:endParaRPr lang="en-GB" sz="1100" baseline="0" dirty="0">
                        <a:latin typeface="Gill Sans MT" panose="020B0502020104020203" pitchFamily="34" charset="0"/>
                      </a:endParaRPr>
                    </a:p>
                  </a:txBody>
                  <a:tcPr>
                    <a:solidFill>
                      <a:schemeClr val="accent6">
                        <a:lumMod val="75000"/>
                      </a:schemeClr>
                    </a:solidFill>
                  </a:tcPr>
                </a:tc>
                <a:tc>
                  <a:txBody>
                    <a:bodyPr/>
                    <a:lstStyle/>
                    <a:p>
                      <a:r>
                        <a:rPr lang="en-GB" sz="1100" b="1" kern="1200" baseline="0" dirty="0">
                          <a:solidFill>
                            <a:schemeClr val="lt1"/>
                          </a:solidFill>
                          <a:effectLst/>
                          <a:latin typeface="Gill Sans MT" panose="020B0502020104020203" pitchFamily="34" charset="0"/>
                          <a:ea typeface="+mn-ea"/>
                          <a:cs typeface="+mn-cs"/>
                        </a:rPr>
                        <a:t>Risk Cause &amp; Effect</a:t>
                      </a:r>
                      <a:endParaRPr lang="en-GB" sz="1100" baseline="0" dirty="0">
                        <a:latin typeface="Gill Sans MT" panose="020B0502020104020203" pitchFamily="34" charset="0"/>
                      </a:endParaRPr>
                    </a:p>
                  </a:txBody>
                  <a:tcPr>
                    <a:solidFill>
                      <a:schemeClr val="accent6">
                        <a:lumMod val="75000"/>
                      </a:schemeClr>
                    </a:solidFill>
                  </a:tcPr>
                </a:tc>
                <a:extLst>
                  <a:ext uri="{0D108BD9-81ED-4DB2-BD59-A6C34878D82A}">
                    <a16:rowId xmlns:a16="http://schemas.microsoft.com/office/drawing/2014/main" val="3533547621"/>
                  </a:ext>
                </a:extLst>
              </a:tr>
              <a:tr h="1145784">
                <a:tc>
                  <a:txBody>
                    <a:bodyPr/>
                    <a:lstStyle/>
                    <a:p>
                      <a:r>
                        <a:rPr lang="en-GB" sz="1100" b="1" kern="1200" baseline="0" dirty="0">
                          <a:solidFill>
                            <a:schemeClr val="dk1"/>
                          </a:solidFill>
                          <a:effectLst/>
                          <a:latin typeface="Gill Sans MT" panose="020B0502020104020203" pitchFamily="34" charset="0"/>
                          <a:ea typeface="+mn-ea"/>
                          <a:cs typeface="+mn-cs"/>
                        </a:rPr>
                        <a:t>Extended plant shut down</a:t>
                      </a:r>
                      <a:endParaRPr lang="en-GB" sz="1100" kern="1200" baseline="0" dirty="0">
                        <a:solidFill>
                          <a:schemeClr val="dk1"/>
                        </a:solidFill>
                        <a:effectLst/>
                        <a:latin typeface="Gill Sans MT" panose="020B0502020104020203" pitchFamily="34" charset="0"/>
                        <a:ea typeface="+mn-ea"/>
                        <a:cs typeface="+mn-cs"/>
                      </a:endParaRPr>
                    </a:p>
                    <a:p>
                      <a:r>
                        <a:rPr lang="en-GB" sz="1100" b="1" kern="1200" baseline="0" dirty="0">
                          <a:solidFill>
                            <a:schemeClr val="dk1"/>
                          </a:solidFill>
                          <a:effectLst/>
                          <a:latin typeface="Gill Sans MT" panose="020B0502020104020203" pitchFamily="34" charset="0"/>
                          <a:ea typeface="+mn-ea"/>
                          <a:cs typeface="+mn-cs"/>
                        </a:rPr>
                        <a:t>(15-30 days)</a:t>
                      </a:r>
                      <a:endParaRPr lang="en-GB" sz="1100" baseline="0" dirty="0">
                        <a:latin typeface="Gill Sans MT" panose="020B0502020104020203" pitchFamily="34" charset="0"/>
                      </a:endParaRPr>
                    </a:p>
                  </a:txBody>
                  <a:tcPr>
                    <a:solidFill>
                      <a:schemeClr val="accent6">
                        <a:lumMod val="20000"/>
                        <a:lumOff val="80000"/>
                      </a:schemeClr>
                    </a:solidFill>
                  </a:tcPr>
                </a:tc>
                <a:tc>
                  <a:txBody>
                    <a:bodyPr/>
                    <a:lstStyle/>
                    <a:p>
                      <a:r>
                        <a:rPr lang="en-GB" sz="1100" kern="1200" baseline="0" dirty="0">
                          <a:solidFill>
                            <a:schemeClr val="dk1"/>
                          </a:solidFill>
                          <a:effectLst/>
                          <a:latin typeface="Gill Sans MT" panose="020B0502020104020203" pitchFamily="34" charset="0"/>
                          <a:ea typeface="+mn-ea"/>
                          <a:cs typeface="+mn-cs"/>
                        </a:rPr>
                        <a:t>Cause:</a:t>
                      </a:r>
                    </a:p>
                    <a:p>
                      <a:r>
                        <a:rPr lang="en-GB" sz="1100" kern="1200" baseline="0" dirty="0">
                          <a:solidFill>
                            <a:schemeClr val="dk1"/>
                          </a:solidFill>
                          <a:effectLst/>
                          <a:latin typeface="Gill Sans MT" panose="020B0502020104020203" pitchFamily="34" charset="0"/>
                          <a:ea typeface="+mn-ea"/>
                          <a:cs typeface="+mn-cs"/>
                        </a:rPr>
                        <a:t>- Due to technical reasons</a:t>
                      </a:r>
                    </a:p>
                    <a:p>
                      <a:r>
                        <a:rPr lang="en-GB" sz="1100" kern="1200" baseline="0" dirty="0">
                          <a:solidFill>
                            <a:schemeClr val="dk1"/>
                          </a:solidFill>
                          <a:effectLst/>
                          <a:latin typeface="Gill Sans MT" panose="020B0502020104020203" pitchFamily="34" charset="0"/>
                          <a:ea typeface="+mn-ea"/>
                          <a:cs typeface="+mn-cs"/>
                        </a:rPr>
                        <a:t>Effect:</a:t>
                      </a:r>
                    </a:p>
                    <a:p>
                      <a:r>
                        <a:rPr lang="en-GB" sz="1100" kern="1200" baseline="0" dirty="0">
                          <a:solidFill>
                            <a:schemeClr val="dk1"/>
                          </a:solidFill>
                          <a:effectLst/>
                          <a:latin typeface="Gill Sans MT" panose="020B0502020104020203" pitchFamily="34" charset="0"/>
                          <a:ea typeface="+mn-ea"/>
                          <a:cs typeface="+mn-cs"/>
                        </a:rPr>
                        <a:t>- Stoppage of production</a:t>
                      </a:r>
                    </a:p>
                    <a:p>
                      <a:r>
                        <a:rPr lang="en-GB" sz="1100" kern="1200" baseline="0" dirty="0">
                          <a:solidFill>
                            <a:schemeClr val="dk1"/>
                          </a:solidFill>
                          <a:effectLst/>
                          <a:latin typeface="Gill Sans MT" panose="020B0502020104020203" pitchFamily="34" charset="0"/>
                          <a:ea typeface="+mn-ea"/>
                          <a:cs typeface="+mn-cs"/>
                        </a:rPr>
                        <a:t>- Unable to meet customer orders</a:t>
                      </a:r>
                    </a:p>
                    <a:p>
                      <a:r>
                        <a:rPr lang="en-GB" sz="1100" kern="1200" baseline="0" dirty="0">
                          <a:solidFill>
                            <a:schemeClr val="dk1"/>
                          </a:solidFill>
                          <a:effectLst/>
                          <a:latin typeface="Gill Sans MT" panose="020B0502020104020203" pitchFamily="34" charset="0"/>
                          <a:ea typeface="+mn-ea"/>
                          <a:cs typeface="+mn-cs"/>
                        </a:rPr>
                        <a:t>- Financial losses</a:t>
                      </a:r>
                      <a:endParaRPr lang="en-GB" sz="1100" baseline="0" dirty="0">
                        <a:latin typeface="Gill Sans MT" panose="020B0502020104020203" pitchFamily="34" charset="0"/>
                      </a:endParaRPr>
                    </a:p>
                  </a:txBody>
                  <a:tcPr>
                    <a:solidFill>
                      <a:schemeClr val="accent6">
                        <a:lumMod val="20000"/>
                        <a:lumOff val="80000"/>
                      </a:schemeClr>
                    </a:solidFill>
                  </a:tcPr>
                </a:tc>
                <a:extLst>
                  <a:ext uri="{0D108BD9-81ED-4DB2-BD59-A6C34878D82A}">
                    <a16:rowId xmlns:a16="http://schemas.microsoft.com/office/drawing/2014/main" val="4013076795"/>
                  </a:ext>
                </a:extLst>
              </a:tr>
              <a:tr h="1670935">
                <a:tc>
                  <a:txBody>
                    <a:bodyPr/>
                    <a:lstStyle/>
                    <a:p>
                      <a:r>
                        <a:rPr lang="en-GB" sz="1100" b="1" kern="1200" baseline="0" dirty="0">
                          <a:solidFill>
                            <a:schemeClr val="dk1"/>
                          </a:solidFill>
                          <a:effectLst/>
                          <a:latin typeface="Gill Sans MT" panose="020B0502020104020203" pitchFamily="34" charset="0"/>
                          <a:ea typeface="+mn-ea"/>
                          <a:cs typeface="+mn-cs"/>
                        </a:rPr>
                        <a:t>Dependence on single customer / Shift to polymer- based banknotes / Demonetization of certain denomination of banknote paper</a:t>
                      </a:r>
                      <a:endParaRPr lang="en-GB" sz="1100" baseline="0" dirty="0">
                        <a:latin typeface="Gill Sans MT" panose="020B0502020104020203" pitchFamily="34" charset="0"/>
                      </a:endParaRPr>
                    </a:p>
                  </a:txBody>
                  <a:tcPr>
                    <a:solidFill>
                      <a:schemeClr val="accent6">
                        <a:lumMod val="40000"/>
                        <a:lumOff val="60000"/>
                      </a:schemeClr>
                    </a:solidFill>
                  </a:tcPr>
                </a:tc>
                <a:tc>
                  <a:txBody>
                    <a:bodyPr/>
                    <a:lstStyle/>
                    <a:p>
                      <a:r>
                        <a:rPr lang="en-GB" sz="1100" kern="1200" baseline="0" dirty="0">
                          <a:solidFill>
                            <a:schemeClr val="dk1"/>
                          </a:solidFill>
                          <a:effectLst/>
                          <a:latin typeface="Gill Sans MT" panose="020B0502020104020203" pitchFamily="34" charset="0"/>
                          <a:ea typeface="+mn-ea"/>
                          <a:cs typeface="+mn-cs"/>
                        </a:rPr>
                        <a:t>Causes:</a:t>
                      </a:r>
                    </a:p>
                    <a:p>
                      <a:r>
                        <a:rPr lang="en-GB" sz="1100" kern="1200" baseline="0" dirty="0">
                          <a:solidFill>
                            <a:schemeClr val="dk1"/>
                          </a:solidFill>
                          <a:effectLst/>
                          <a:latin typeface="Gill Sans MT" panose="020B0502020104020203" pitchFamily="34" charset="0"/>
                          <a:ea typeface="+mn-ea"/>
                          <a:cs typeface="+mn-cs"/>
                        </a:rPr>
                        <a:t>- Discontinuation of any denomination</a:t>
                      </a:r>
                    </a:p>
                    <a:p>
                      <a:r>
                        <a:rPr lang="en-GB" sz="1100" kern="1200" baseline="0" dirty="0">
                          <a:solidFill>
                            <a:schemeClr val="dk1"/>
                          </a:solidFill>
                          <a:effectLst/>
                          <a:latin typeface="Gill Sans MT" panose="020B0502020104020203" pitchFamily="34" charset="0"/>
                          <a:ea typeface="+mn-ea"/>
                          <a:cs typeface="+mn-cs"/>
                        </a:rPr>
                        <a:t>- Change in product specification.</a:t>
                      </a:r>
                    </a:p>
                    <a:p>
                      <a:r>
                        <a:rPr lang="en-GB" sz="1100" kern="1200" baseline="0" dirty="0">
                          <a:solidFill>
                            <a:schemeClr val="dk1"/>
                          </a:solidFill>
                          <a:effectLst/>
                          <a:latin typeface="Gill Sans MT" panose="020B0502020104020203" pitchFamily="34" charset="0"/>
                          <a:ea typeface="+mn-ea"/>
                          <a:cs typeface="+mn-cs"/>
                        </a:rPr>
                        <a:t>- Decision to replace paper-based currency with polymer-based currency.</a:t>
                      </a:r>
                    </a:p>
                    <a:p>
                      <a:r>
                        <a:rPr lang="en-GB" sz="1100" kern="1200" baseline="0" dirty="0">
                          <a:solidFill>
                            <a:schemeClr val="dk1"/>
                          </a:solidFill>
                          <a:effectLst/>
                          <a:latin typeface="Gill Sans MT" panose="020B0502020104020203" pitchFamily="34" charset="0"/>
                          <a:ea typeface="+mn-ea"/>
                          <a:cs typeface="+mn-cs"/>
                        </a:rPr>
                        <a:t> </a:t>
                      </a:r>
                    </a:p>
                    <a:p>
                      <a:r>
                        <a:rPr lang="en-GB" sz="1100" kern="1200" baseline="0" dirty="0">
                          <a:solidFill>
                            <a:schemeClr val="dk1"/>
                          </a:solidFill>
                          <a:effectLst/>
                          <a:latin typeface="Gill Sans MT" panose="020B0502020104020203" pitchFamily="34" charset="0"/>
                          <a:ea typeface="+mn-ea"/>
                          <a:cs typeface="+mn-cs"/>
                        </a:rPr>
                        <a:t>Effects:</a:t>
                      </a:r>
                    </a:p>
                    <a:p>
                      <a:r>
                        <a:rPr lang="en-GB" sz="1100" kern="1200" baseline="0" dirty="0">
                          <a:solidFill>
                            <a:schemeClr val="dk1"/>
                          </a:solidFill>
                          <a:effectLst/>
                          <a:latin typeface="Gill Sans MT" panose="020B0502020104020203" pitchFamily="34" charset="0"/>
                          <a:ea typeface="+mn-ea"/>
                          <a:cs typeface="+mn-cs"/>
                        </a:rPr>
                        <a:t>- Reduction in sales / Profitability</a:t>
                      </a:r>
                      <a:endParaRPr lang="en-GB" sz="1100" baseline="0" dirty="0">
                        <a:latin typeface="Gill Sans MT" panose="020B0502020104020203" pitchFamily="34" charset="0"/>
                      </a:endParaRPr>
                    </a:p>
                  </a:txBody>
                  <a:tcPr>
                    <a:solidFill>
                      <a:schemeClr val="accent6">
                        <a:lumMod val="40000"/>
                        <a:lumOff val="60000"/>
                      </a:schemeClr>
                    </a:solidFill>
                  </a:tcPr>
                </a:tc>
                <a:extLst>
                  <a:ext uri="{0D108BD9-81ED-4DB2-BD59-A6C34878D82A}">
                    <a16:rowId xmlns:a16="http://schemas.microsoft.com/office/drawing/2014/main" val="3118230589"/>
                  </a:ext>
                </a:extLst>
              </a:tr>
              <a:tr h="2196086">
                <a:tc>
                  <a:txBody>
                    <a:bodyPr/>
                    <a:lstStyle/>
                    <a:p>
                      <a:r>
                        <a:rPr lang="en-GB" sz="1100" b="1" kern="1200" baseline="0" dirty="0">
                          <a:solidFill>
                            <a:schemeClr val="dk1"/>
                          </a:solidFill>
                          <a:effectLst/>
                          <a:latin typeface="Gill Sans MT" panose="020B0502020104020203" pitchFamily="34" charset="0"/>
                          <a:ea typeface="+mn-ea"/>
                          <a:cs typeface="+mn-cs"/>
                        </a:rPr>
                        <a:t>Fire Incident</a:t>
                      </a:r>
                      <a:endParaRPr lang="en-GB" sz="1100" baseline="0" dirty="0">
                        <a:latin typeface="Gill Sans MT" panose="020B0502020104020203" pitchFamily="34" charset="0"/>
                      </a:endParaRPr>
                    </a:p>
                  </a:txBody>
                  <a:tcPr>
                    <a:solidFill>
                      <a:schemeClr val="accent6">
                        <a:lumMod val="20000"/>
                        <a:lumOff val="80000"/>
                      </a:schemeClr>
                    </a:solidFill>
                  </a:tcPr>
                </a:tc>
                <a:tc>
                  <a:txBody>
                    <a:bodyPr/>
                    <a:lstStyle/>
                    <a:p>
                      <a:r>
                        <a:rPr lang="en-GB" sz="1100" kern="1200" baseline="0" dirty="0">
                          <a:solidFill>
                            <a:schemeClr val="dk1"/>
                          </a:solidFill>
                          <a:effectLst/>
                          <a:latin typeface="Gill Sans MT" panose="020B0502020104020203" pitchFamily="34" charset="0"/>
                          <a:ea typeface="+mn-ea"/>
                          <a:cs typeface="+mn-cs"/>
                        </a:rPr>
                        <a:t>Causes:</a:t>
                      </a:r>
                    </a:p>
                    <a:p>
                      <a:r>
                        <a:rPr lang="en-GB" sz="1100" kern="1200" baseline="0" dirty="0">
                          <a:solidFill>
                            <a:schemeClr val="dk1"/>
                          </a:solidFill>
                          <a:effectLst/>
                          <a:latin typeface="Gill Sans MT" panose="020B0502020104020203" pitchFamily="34" charset="0"/>
                          <a:ea typeface="+mn-ea"/>
                          <a:cs typeface="+mn-cs"/>
                        </a:rPr>
                        <a:t>- Raw materials used for manufacturing of product is fire hazard.</a:t>
                      </a:r>
                    </a:p>
                    <a:p>
                      <a:r>
                        <a:rPr lang="en-GB" sz="1100" kern="1200" baseline="0" dirty="0">
                          <a:solidFill>
                            <a:schemeClr val="dk1"/>
                          </a:solidFill>
                          <a:effectLst/>
                          <a:latin typeface="Gill Sans MT" panose="020B0502020104020203" pitchFamily="34" charset="0"/>
                          <a:ea typeface="+mn-ea"/>
                          <a:cs typeface="+mn-cs"/>
                        </a:rPr>
                        <a:t>- Welding work and</a:t>
                      </a:r>
                    </a:p>
                    <a:p>
                      <a:r>
                        <a:rPr lang="en-GB" sz="1100" kern="1200" baseline="0" dirty="0">
                          <a:solidFill>
                            <a:schemeClr val="dk1"/>
                          </a:solidFill>
                          <a:effectLst/>
                          <a:latin typeface="Gill Sans MT" panose="020B0502020104020203" pitchFamily="34" charset="0"/>
                          <a:ea typeface="+mn-ea"/>
                          <a:cs typeface="+mn-cs"/>
                        </a:rPr>
                        <a:t>use of Electrical appliances may cause fire incident.</a:t>
                      </a:r>
                    </a:p>
                    <a:p>
                      <a:r>
                        <a:rPr lang="en-GB" sz="1100" kern="1200" baseline="0" dirty="0">
                          <a:solidFill>
                            <a:schemeClr val="dk1"/>
                          </a:solidFill>
                          <a:effectLst/>
                          <a:latin typeface="Gill Sans MT" panose="020B0502020104020203" pitchFamily="34" charset="0"/>
                          <a:ea typeface="+mn-ea"/>
                          <a:cs typeface="+mn-cs"/>
                        </a:rPr>
                        <a:t> </a:t>
                      </a:r>
                    </a:p>
                    <a:p>
                      <a:r>
                        <a:rPr lang="en-GB" sz="1100" kern="1200" baseline="0" dirty="0">
                          <a:solidFill>
                            <a:schemeClr val="dk1"/>
                          </a:solidFill>
                          <a:effectLst/>
                          <a:latin typeface="Gill Sans MT" panose="020B0502020104020203" pitchFamily="34" charset="0"/>
                          <a:ea typeface="+mn-ea"/>
                          <a:cs typeface="+mn-cs"/>
                        </a:rPr>
                        <a:t>Effects:</a:t>
                      </a:r>
                    </a:p>
                    <a:p>
                      <a:r>
                        <a:rPr lang="en-GB" sz="1100" kern="1200" baseline="0" dirty="0">
                          <a:solidFill>
                            <a:schemeClr val="dk1"/>
                          </a:solidFill>
                          <a:effectLst/>
                          <a:latin typeface="Gill Sans MT" panose="020B0502020104020203" pitchFamily="34" charset="0"/>
                          <a:ea typeface="+mn-ea"/>
                          <a:cs typeface="+mn-cs"/>
                        </a:rPr>
                        <a:t>-Multiple injuries/fatality</a:t>
                      </a:r>
                    </a:p>
                    <a:p>
                      <a:r>
                        <a:rPr lang="en-GB" sz="1100" kern="1200" baseline="0" dirty="0">
                          <a:solidFill>
                            <a:schemeClr val="dk1"/>
                          </a:solidFill>
                          <a:effectLst/>
                          <a:latin typeface="Gill Sans MT" panose="020B0502020104020203" pitchFamily="34" charset="0"/>
                          <a:ea typeface="+mn-ea"/>
                          <a:cs typeface="+mn-cs"/>
                        </a:rPr>
                        <a:t>- Loss of material</a:t>
                      </a:r>
                    </a:p>
                    <a:p>
                      <a:r>
                        <a:rPr lang="en-GB" sz="1100" kern="1200" baseline="0" dirty="0">
                          <a:solidFill>
                            <a:schemeClr val="dk1"/>
                          </a:solidFill>
                          <a:effectLst/>
                          <a:latin typeface="Gill Sans MT" panose="020B0502020104020203" pitchFamily="34" charset="0"/>
                          <a:ea typeface="+mn-ea"/>
                          <a:cs typeface="+mn-cs"/>
                        </a:rPr>
                        <a:t>leading to business interruption impacting Company's reputation.</a:t>
                      </a:r>
                    </a:p>
                    <a:p>
                      <a:endParaRPr lang="en-GB" sz="1100" baseline="0" dirty="0">
                        <a:latin typeface="Gill Sans MT" panose="020B0502020104020203" pitchFamily="34" charset="0"/>
                      </a:endParaRPr>
                    </a:p>
                  </a:txBody>
                  <a:tcPr>
                    <a:solidFill>
                      <a:schemeClr val="accent6">
                        <a:lumMod val="20000"/>
                        <a:lumOff val="80000"/>
                      </a:schemeClr>
                    </a:solidFill>
                  </a:tcPr>
                </a:tc>
                <a:extLst>
                  <a:ext uri="{0D108BD9-81ED-4DB2-BD59-A6C34878D82A}">
                    <a16:rowId xmlns:a16="http://schemas.microsoft.com/office/drawing/2014/main" val="814254482"/>
                  </a:ext>
                </a:extLst>
              </a:tr>
            </a:tbl>
          </a:graphicData>
        </a:graphic>
      </p:graphicFrame>
      <p:graphicFrame>
        <p:nvGraphicFramePr>
          <p:cNvPr id="5" name="Table 4">
            <a:extLst>
              <a:ext uri="{FF2B5EF4-FFF2-40B4-BE49-F238E27FC236}">
                <a16:creationId xmlns:a16="http://schemas.microsoft.com/office/drawing/2014/main" id="{FD14F71C-3785-56C9-C032-5E4D4A90AC6E}"/>
              </a:ext>
            </a:extLst>
          </p:cNvPr>
          <p:cNvGraphicFramePr>
            <a:graphicFrameLocks noGrp="1"/>
          </p:cNvGraphicFramePr>
          <p:nvPr>
            <p:extLst>
              <p:ext uri="{D42A27DB-BD31-4B8C-83A1-F6EECF244321}">
                <p14:modId xmlns:p14="http://schemas.microsoft.com/office/powerpoint/2010/main" val="1209974705"/>
              </p:ext>
            </p:extLst>
          </p:nvPr>
        </p:nvGraphicFramePr>
        <p:xfrm>
          <a:off x="5570877" y="991373"/>
          <a:ext cx="6340178" cy="5400039"/>
        </p:xfrm>
        <a:graphic>
          <a:graphicData uri="http://schemas.openxmlformats.org/drawingml/2006/table">
            <a:tbl>
              <a:tblPr firstRow="1" bandRow="1">
                <a:tableStyleId>{5C22544A-7EE6-4342-B048-85BDC9FD1C3A}</a:tableStyleId>
              </a:tblPr>
              <a:tblGrid>
                <a:gridCol w="1569394">
                  <a:extLst>
                    <a:ext uri="{9D8B030D-6E8A-4147-A177-3AD203B41FA5}">
                      <a16:colId xmlns:a16="http://schemas.microsoft.com/office/drawing/2014/main" val="3573798145"/>
                    </a:ext>
                  </a:extLst>
                </a:gridCol>
                <a:gridCol w="4770784">
                  <a:extLst>
                    <a:ext uri="{9D8B030D-6E8A-4147-A177-3AD203B41FA5}">
                      <a16:colId xmlns:a16="http://schemas.microsoft.com/office/drawing/2014/main" val="3279912823"/>
                    </a:ext>
                  </a:extLst>
                </a:gridCol>
              </a:tblGrid>
              <a:tr h="294896">
                <a:tc>
                  <a:txBody>
                    <a:bodyPr/>
                    <a:lstStyle/>
                    <a:p>
                      <a:r>
                        <a:rPr lang="en-GB" sz="1100" b="1" kern="1200" baseline="0" dirty="0">
                          <a:solidFill>
                            <a:schemeClr val="lt1"/>
                          </a:solidFill>
                          <a:effectLst/>
                          <a:latin typeface="Gill Sans MT" panose="020B0502020104020203" pitchFamily="34" charset="0"/>
                          <a:ea typeface="+mn-ea"/>
                          <a:cs typeface="+mn-cs"/>
                        </a:rPr>
                        <a:t>Risk</a:t>
                      </a:r>
                      <a:endParaRPr lang="en-GB" sz="1100" baseline="0" dirty="0">
                        <a:latin typeface="Gill Sans MT" panose="020B0502020104020203" pitchFamily="34" charset="0"/>
                      </a:endParaRPr>
                    </a:p>
                  </a:txBody>
                  <a:tcPr>
                    <a:solidFill>
                      <a:schemeClr val="accent6">
                        <a:lumMod val="75000"/>
                      </a:schemeClr>
                    </a:solidFill>
                  </a:tcPr>
                </a:tc>
                <a:tc>
                  <a:txBody>
                    <a:bodyPr/>
                    <a:lstStyle/>
                    <a:p>
                      <a:r>
                        <a:rPr lang="en-GB" sz="1100" b="1" kern="1200" baseline="0" dirty="0">
                          <a:solidFill>
                            <a:schemeClr val="lt1"/>
                          </a:solidFill>
                          <a:effectLst/>
                          <a:latin typeface="Gill Sans MT" panose="020B0502020104020203" pitchFamily="34" charset="0"/>
                          <a:ea typeface="+mn-ea"/>
                          <a:cs typeface="+mn-cs"/>
                        </a:rPr>
                        <a:t>Risk Cause &amp; Effect</a:t>
                      </a:r>
                      <a:endParaRPr lang="en-GB" sz="1100" baseline="0" dirty="0">
                        <a:latin typeface="Gill Sans MT" panose="020B0502020104020203" pitchFamily="34" charset="0"/>
                      </a:endParaRPr>
                    </a:p>
                  </a:txBody>
                  <a:tcPr>
                    <a:solidFill>
                      <a:schemeClr val="accent6">
                        <a:lumMod val="75000"/>
                      </a:schemeClr>
                    </a:solidFill>
                  </a:tcPr>
                </a:tc>
                <a:extLst>
                  <a:ext uri="{0D108BD9-81ED-4DB2-BD59-A6C34878D82A}">
                    <a16:rowId xmlns:a16="http://schemas.microsoft.com/office/drawing/2014/main" val="3533547621"/>
                  </a:ext>
                </a:extLst>
              </a:tr>
              <a:tr h="1149854">
                <a:tc>
                  <a:txBody>
                    <a:bodyPr/>
                    <a:lstStyle/>
                    <a:p>
                      <a:r>
                        <a:rPr lang="en-GB" sz="1100" b="1" kern="1200" baseline="0" dirty="0">
                          <a:solidFill>
                            <a:schemeClr val="dk1"/>
                          </a:solidFill>
                          <a:effectLst/>
                          <a:latin typeface="Gill Sans MT" panose="020B0502020104020203" pitchFamily="34" charset="0"/>
                          <a:ea typeface="+mn-ea"/>
                          <a:cs typeface="+mn-cs"/>
                        </a:rPr>
                        <a:t>Pilferage</a:t>
                      </a:r>
                      <a:endParaRPr lang="en-GB" sz="1100" baseline="0" dirty="0">
                        <a:latin typeface="Gill Sans MT" panose="020B0502020104020203" pitchFamily="34" charset="0"/>
                      </a:endParaRPr>
                    </a:p>
                  </a:txBody>
                  <a:tcPr>
                    <a:solidFill>
                      <a:schemeClr val="accent6">
                        <a:lumMod val="20000"/>
                        <a:lumOff val="80000"/>
                      </a:schemeClr>
                    </a:solidFill>
                  </a:tcPr>
                </a:tc>
                <a:tc>
                  <a:txBody>
                    <a:bodyPr/>
                    <a:lstStyle/>
                    <a:p>
                      <a:r>
                        <a:rPr lang="en-GB" sz="1100" kern="1200" baseline="0" dirty="0">
                          <a:solidFill>
                            <a:schemeClr val="dk1"/>
                          </a:solidFill>
                          <a:effectLst/>
                          <a:latin typeface="Gill Sans MT" panose="020B0502020104020203" pitchFamily="34" charset="0"/>
                          <a:ea typeface="+mn-ea"/>
                          <a:cs typeface="+mn-cs"/>
                        </a:rPr>
                        <a:t>Causes:</a:t>
                      </a:r>
                    </a:p>
                    <a:p>
                      <a:r>
                        <a:rPr lang="en-GB" sz="1100" kern="1200" baseline="0" dirty="0">
                          <a:solidFill>
                            <a:schemeClr val="dk1"/>
                          </a:solidFill>
                          <a:effectLst/>
                          <a:latin typeface="Gill Sans MT" panose="020B0502020104020203" pitchFamily="34" charset="0"/>
                          <a:ea typeface="+mn-ea"/>
                          <a:cs typeface="+mn-cs"/>
                        </a:rPr>
                        <a:t>-Sabotage / theft</a:t>
                      </a:r>
                    </a:p>
                    <a:p>
                      <a:r>
                        <a:rPr lang="en-GB" sz="1100" kern="1200" baseline="0" dirty="0">
                          <a:solidFill>
                            <a:schemeClr val="dk1"/>
                          </a:solidFill>
                          <a:effectLst/>
                          <a:latin typeface="Gill Sans MT" panose="020B0502020104020203" pitchFamily="34" charset="0"/>
                          <a:ea typeface="+mn-ea"/>
                          <a:cs typeface="+mn-cs"/>
                        </a:rPr>
                        <a:t> </a:t>
                      </a:r>
                    </a:p>
                    <a:p>
                      <a:r>
                        <a:rPr lang="en-GB" sz="1100" kern="1200" baseline="0" dirty="0">
                          <a:solidFill>
                            <a:schemeClr val="dk1"/>
                          </a:solidFill>
                          <a:effectLst/>
                          <a:latin typeface="Gill Sans MT" panose="020B0502020104020203" pitchFamily="34" charset="0"/>
                          <a:ea typeface="+mn-ea"/>
                          <a:cs typeface="+mn-cs"/>
                        </a:rPr>
                        <a:t>Effects:</a:t>
                      </a:r>
                    </a:p>
                    <a:p>
                      <a:r>
                        <a:rPr lang="en-GB" sz="1100" kern="1200" baseline="0" dirty="0">
                          <a:solidFill>
                            <a:schemeClr val="dk1"/>
                          </a:solidFill>
                          <a:effectLst/>
                          <a:latin typeface="Gill Sans MT" panose="020B0502020104020203" pitchFamily="34" charset="0"/>
                          <a:ea typeface="+mn-ea"/>
                          <a:cs typeface="+mn-cs"/>
                        </a:rPr>
                        <a:t>-Due to sensitivity of finished product and raw materials which affect national interest and organizational reputation holding security status A1.</a:t>
                      </a:r>
                      <a:endParaRPr lang="en-GB" sz="1100" baseline="0" dirty="0">
                        <a:latin typeface="Gill Sans MT" panose="020B0502020104020203" pitchFamily="34" charset="0"/>
                      </a:endParaRPr>
                    </a:p>
                  </a:txBody>
                  <a:tcPr>
                    <a:solidFill>
                      <a:schemeClr val="accent6">
                        <a:lumMod val="20000"/>
                        <a:lumOff val="80000"/>
                      </a:schemeClr>
                    </a:solidFill>
                  </a:tcPr>
                </a:tc>
                <a:extLst>
                  <a:ext uri="{0D108BD9-81ED-4DB2-BD59-A6C34878D82A}">
                    <a16:rowId xmlns:a16="http://schemas.microsoft.com/office/drawing/2014/main" val="4013076795"/>
                  </a:ext>
                </a:extLst>
              </a:tr>
              <a:tr h="1680556">
                <a:tc>
                  <a:txBody>
                    <a:bodyPr/>
                    <a:lstStyle/>
                    <a:p>
                      <a:r>
                        <a:rPr lang="en-GB" sz="1100" b="1" kern="1200" baseline="0" dirty="0">
                          <a:solidFill>
                            <a:schemeClr val="dk1"/>
                          </a:solidFill>
                          <a:effectLst/>
                          <a:latin typeface="Gill Sans MT" panose="020B0502020104020203" pitchFamily="34" charset="0"/>
                          <a:ea typeface="+mn-ea"/>
                          <a:cs typeface="+mn-cs"/>
                        </a:rPr>
                        <a:t>Terrorist activity</a:t>
                      </a:r>
                      <a:endParaRPr lang="en-GB" sz="1100" baseline="0" dirty="0">
                        <a:latin typeface="Gill Sans MT" panose="020B0502020104020203" pitchFamily="34" charset="0"/>
                      </a:endParaRPr>
                    </a:p>
                  </a:txBody>
                  <a:tcPr>
                    <a:solidFill>
                      <a:schemeClr val="accent6">
                        <a:lumMod val="40000"/>
                        <a:lumOff val="60000"/>
                      </a:schemeClr>
                    </a:solidFill>
                  </a:tcPr>
                </a:tc>
                <a:tc>
                  <a:txBody>
                    <a:bodyPr/>
                    <a:lstStyle/>
                    <a:p>
                      <a:r>
                        <a:rPr lang="en-GB" sz="1100" kern="1200" baseline="0" dirty="0">
                          <a:solidFill>
                            <a:schemeClr val="dk1"/>
                          </a:solidFill>
                          <a:effectLst/>
                          <a:latin typeface="Gill Sans MT" panose="020B0502020104020203" pitchFamily="34" charset="0"/>
                          <a:ea typeface="+mn-ea"/>
                          <a:cs typeface="+mn-cs"/>
                        </a:rPr>
                        <a:t>Causes:</a:t>
                      </a:r>
                    </a:p>
                    <a:p>
                      <a:r>
                        <a:rPr lang="en-GB" sz="1100" kern="1200" baseline="0" dirty="0">
                          <a:solidFill>
                            <a:schemeClr val="dk1"/>
                          </a:solidFill>
                          <a:effectLst/>
                          <a:latin typeface="Gill Sans MT" panose="020B0502020104020203" pitchFamily="34" charset="0"/>
                          <a:ea typeface="+mn-ea"/>
                          <a:cs typeface="+mn-cs"/>
                        </a:rPr>
                        <a:t>-Due to prevailing law and order situations breach like forced entry/</a:t>
                      </a:r>
                    </a:p>
                    <a:p>
                      <a:r>
                        <a:rPr lang="en-GB" sz="1100" kern="1200" baseline="0" dirty="0">
                          <a:solidFill>
                            <a:schemeClr val="dk1"/>
                          </a:solidFill>
                          <a:effectLst/>
                          <a:latin typeface="Gill Sans MT" panose="020B0502020104020203" pitchFamily="34" charset="0"/>
                          <a:ea typeface="+mn-ea"/>
                          <a:cs typeface="+mn-cs"/>
                        </a:rPr>
                        <a:t>suicide attack during</a:t>
                      </a:r>
                    </a:p>
                    <a:p>
                      <a:r>
                        <a:rPr lang="en-GB" sz="1100" kern="1200" baseline="0" dirty="0">
                          <a:solidFill>
                            <a:schemeClr val="dk1"/>
                          </a:solidFill>
                          <a:effectLst/>
                          <a:latin typeface="Gill Sans MT" panose="020B0502020104020203" pitchFamily="34" charset="0"/>
                          <a:ea typeface="+mn-ea"/>
                          <a:cs typeface="+mn-cs"/>
                        </a:rPr>
                        <a:t>shift in/ out at main gate area.</a:t>
                      </a:r>
                    </a:p>
                    <a:p>
                      <a:r>
                        <a:rPr lang="en-GB" sz="1100" kern="1200" baseline="0" dirty="0">
                          <a:solidFill>
                            <a:schemeClr val="dk1"/>
                          </a:solidFill>
                          <a:effectLst/>
                          <a:latin typeface="Gill Sans MT" panose="020B0502020104020203" pitchFamily="34" charset="0"/>
                          <a:ea typeface="+mn-ea"/>
                          <a:cs typeface="+mn-cs"/>
                        </a:rPr>
                        <a:t> </a:t>
                      </a:r>
                    </a:p>
                    <a:p>
                      <a:r>
                        <a:rPr lang="en-GB" sz="1100" kern="1200" baseline="0" dirty="0">
                          <a:solidFill>
                            <a:schemeClr val="dk1"/>
                          </a:solidFill>
                          <a:effectLst/>
                          <a:latin typeface="Gill Sans MT" panose="020B0502020104020203" pitchFamily="34" charset="0"/>
                          <a:ea typeface="+mn-ea"/>
                          <a:cs typeface="+mn-cs"/>
                        </a:rPr>
                        <a:t>Effect:</a:t>
                      </a:r>
                    </a:p>
                    <a:p>
                      <a:r>
                        <a:rPr lang="en-GB" sz="1100" kern="1200" baseline="0" dirty="0">
                          <a:solidFill>
                            <a:schemeClr val="dk1"/>
                          </a:solidFill>
                          <a:effectLst/>
                          <a:latin typeface="Gill Sans MT" panose="020B0502020104020203" pitchFamily="34" charset="0"/>
                          <a:ea typeface="+mn-ea"/>
                          <a:cs typeface="+mn-cs"/>
                        </a:rPr>
                        <a:t>-Loss of human life</a:t>
                      </a:r>
                    </a:p>
                    <a:p>
                      <a:r>
                        <a:rPr lang="en-GB" sz="1100" kern="1200" baseline="0" dirty="0">
                          <a:solidFill>
                            <a:schemeClr val="dk1"/>
                          </a:solidFill>
                          <a:effectLst/>
                          <a:latin typeface="Gill Sans MT" panose="020B0502020104020203" pitchFamily="34" charset="0"/>
                          <a:ea typeface="+mn-ea"/>
                          <a:cs typeface="+mn-cs"/>
                        </a:rPr>
                        <a:t>- Business interruption</a:t>
                      </a:r>
                    </a:p>
                    <a:p>
                      <a:r>
                        <a:rPr lang="en-GB" sz="1100" kern="1200" baseline="0" dirty="0">
                          <a:solidFill>
                            <a:schemeClr val="dk1"/>
                          </a:solidFill>
                          <a:effectLst/>
                          <a:latin typeface="Gill Sans MT" panose="020B0502020104020203" pitchFamily="34" charset="0"/>
                          <a:ea typeface="+mn-ea"/>
                          <a:cs typeface="+mn-cs"/>
                        </a:rPr>
                        <a:t>- Reputational loss</a:t>
                      </a:r>
                      <a:endParaRPr lang="en-GB" sz="1100" baseline="0" dirty="0">
                        <a:latin typeface="Gill Sans MT" panose="020B0502020104020203" pitchFamily="34" charset="0"/>
                      </a:endParaRPr>
                    </a:p>
                  </a:txBody>
                  <a:tcPr>
                    <a:solidFill>
                      <a:schemeClr val="accent6">
                        <a:lumMod val="40000"/>
                        <a:lumOff val="60000"/>
                      </a:schemeClr>
                    </a:solidFill>
                  </a:tcPr>
                </a:tc>
                <a:extLst>
                  <a:ext uri="{0D108BD9-81ED-4DB2-BD59-A6C34878D82A}">
                    <a16:rowId xmlns:a16="http://schemas.microsoft.com/office/drawing/2014/main" val="3118230589"/>
                  </a:ext>
                </a:extLst>
              </a:tr>
              <a:tr h="2274733">
                <a:tc>
                  <a:txBody>
                    <a:bodyPr/>
                    <a:lstStyle/>
                    <a:p>
                      <a:r>
                        <a:rPr lang="en-GB" sz="1100" b="1" kern="1200" baseline="0" dirty="0">
                          <a:solidFill>
                            <a:schemeClr val="dk1"/>
                          </a:solidFill>
                          <a:effectLst/>
                          <a:latin typeface="Gill Sans MT" panose="020B0502020104020203" pitchFamily="34" charset="0"/>
                          <a:ea typeface="+mn-ea"/>
                          <a:cs typeface="+mn-cs"/>
                        </a:rPr>
                        <a:t>Disruption of IT Services due to major disaster or due to</a:t>
                      </a:r>
                      <a:endParaRPr lang="en-GB" sz="1100" kern="1200" baseline="0" dirty="0">
                        <a:solidFill>
                          <a:schemeClr val="dk1"/>
                        </a:solidFill>
                        <a:effectLst/>
                        <a:latin typeface="Gill Sans MT" panose="020B0502020104020203" pitchFamily="34" charset="0"/>
                        <a:ea typeface="+mn-ea"/>
                        <a:cs typeface="+mn-cs"/>
                      </a:endParaRPr>
                    </a:p>
                    <a:p>
                      <a:r>
                        <a:rPr lang="en-GB" sz="1100" b="1" kern="1200" baseline="0" dirty="0">
                          <a:solidFill>
                            <a:schemeClr val="dk1"/>
                          </a:solidFill>
                          <a:effectLst/>
                          <a:latin typeface="Gill Sans MT" panose="020B0502020104020203" pitchFamily="34" charset="0"/>
                          <a:ea typeface="+mn-ea"/>
                          <a:cs typeface="+mn-cs"/>
                        </a:rPr>
                        <a:t>Cyber Attack / Ransomware /  Virus / Malware /  / Spam / Phishing Attack / Spyware / DDoS Attack / Technical Vulnerabilities</a:t>
                      </a:r>
                      <a:endParaRPr lang="en-GB" sz="1100" baseline="0" dirty="0">
                        <a:latin typeface="Gill Sans MT" panose="020B0502020104020203" pitchFamily="34" charset="0"/>
                      </a:endParaRPr>
                    </a:p>
                  </a:txBody>
                  <a:tcPr>
                    <a:solidFill>
                      <a:schemeClr val="accent6">
                        <a:lumMod val="20000"/>
                        <a:lumOff val="80000"/>
                      </a:schemeClr>
                    </a:solidFill>
                  </a:tcPr>
                </a:tc>
                <a:tc>
                  <a:txBody>
                    <a:bodyPr/>
                    <a:lstStyle/>
                    <a:p>
                      <a:r>
                        <a:rPr lang="en-GB" sz="1100" kern="1200" baseline="0" dirty="0">
                          <a:solidFill>
                            <a:schemeClr val="dk1"/>
                          </a:solidFill>
                          <a:effectLst/>
                          <a:latin typeface="Gill Sans MT" panose="020B0502020104020203" pitchFamily="34" charset="0"/>
                          <a:ea typeface="+mn-ea"/>
                          <a:cs typeface="+mn-cs"/>
                        </a:rPr>
                        <a:t>Cause:</a:t>
                      </a:r>
                    </a:p>
                    <a:p>
                      <a:r>
                        <a:rPr lang="en-GB" sz="1100" kern="1200" baseline="0" dirty="0">
                          <a:solidFill>
                            <a:schemeClr val="dk1"/>
                          </a:solidFill>
                          <a:effectLst/>
                          <a:latin typeface="Gill Sans MT" panose="020B0502020104020203" pitchFamily="34" charset="0"/>
                          <a:ea typeface="+mn-ea"/>
                          <a:cs typeface="+mn-cs"/>
                        </a:rPr>
                        <a:t>- Disaster i.e. Fire, Power outage, Earthquake, flood, Server Machines malfunctioning due to HVAC, Hardware / Software failure etc.</a:t>
                      </a:r>
                    </a:p>
                    <a:p>
                      <a:pPr marL="171450" indent="-171450" algn="l" defTabSz="914400" rtl="0" eaLnBrk="1" latinLnBrk="0" hangingPunct="1">
                        <a:buFontTx/>
                        <a:buChar char="-"/>
                      </a:pPr>
                      <a:r>
                        <a:rPr lang="en-GB" sz="1100" kern="1200" baseline="0" dirty="0">
                          <a:solidFill>
                            <a:schemeClr val="dk1"/>
                          </a:solidFill>
                          <a:effectLst/>
                          <a:latin typeface="Gill Sans MT" panose="020B0502020104020203" pitchFamily="34" charset="0"/>
                          <a:ea typeface="+mn-ea"/>
                          <a:cs typeface="+mn-cs"/>
                        </a:rPr>
                        <a:t>Inadequate security &amp; Access Management controls on Firewall, Network, Internet, Database / ERP, Email or Website etc. </a:t>
                      </a:r>
                    </a:p>
                    <a:p>
                      <a:pPr marL="171450" indent="-171450" algn="l" defTabSz="914400" rtl="0" eaLnBrk="1" latinLnBrk="0" hangingPunct="1">
                        <a:buFontTx/>
                        <a:buChar char="-"/>
                      </a:pPr>
                      <a:endParaRPr lang="en-GB" sz="1100" kern="1200" baseline="0" dirty="0">
                        <a:solidFill>
                          <a:schemeClr val="dk1"/>
                        </a:solidFill>
                        <a:effectLst/>
                        <a:latin typeface="Gill Sans MT" panose="020B0502020104020203" pitchFamily="34" charset="0"/>
                        <a:ea typeface="+mn-ea"/>
                        <a:cs typeface="+mn-cs"/>
                      </a:endParaRPr>
                    </a:p>
                    <a:p>
                      <a:pPr marL="0" indent="0" algn="l" defTabSz="914400" rtl="0" eaLnBrk="1" latinLnBrk="0" hangingPunct="1">
                        <a:buFontTx/>
                        <a:buNone/>
                      </a:pPr>
                      <a:r>
                        <a:rPr lang="en-GB" sz="1100" kern="1200" baseline="0" dirty="0">
                          <a:solidFill>
                            <a:schemeClr val="dk1"/>
                          </a:solidFill>
                          <a:effectLst/>
                          <a:latin typeface="Gill Sans MT" panose="020B0502020104020203" pitchFamily="34" charset="0"/>
                          <a:ea typeface="+mn-ea"/>
                          <a:cs typeface="+mn-cs"/>
                        </a:rPr>
                        <a:t>Effects:</a:t>
                      </a:r>
                    </a:p>
                    <a:p>
                      <a:r>
                        <a:rPr lang="en-GB" sz="1100" kern="1200" baseline="0" dirty="0">
                          <a:solidFill>
                            <a:schemeClr val="dk1"/>
                          </a:solidFill>
                          <a:effectLst/>
                          <a:latin typeface="Gill Sans MT" panose="020B0502020104020203" pitchFamily="34" charset="0"/>
                          <a:ea typeface="+mn-ea"/>
                          <a:cs typeface="+mn-cs"/>
                        </a:rPr>
                        <a:t>- Server machines, Hardware and communication network may get damaged resulting in not delivering IT services from short to long period.</a:t>
                      </a:r>
                    </a:p>
                    <a:p>
                      <a:r>
                        <a:rPr lang="en-GB" sz="1100" kern="1200" baseline="0" dirty="0">
                          <a:solidFill>
                            <a:schemeClr val="dk1"/>
                          </a:solidFill>
                          <a:effectLst/>
                          <a:latin typeface="Gill Sans MT" panose="020B0502020104020203" pitchFamily="34" charset="0"/>
                          <a:ea typeface="+mn-ea"/>
                          <a:cs typeface="+mn-cs"/>
                        </a:rPr>
                        <a:t>- Cyber attack may cause availability issue of Information Systems and may lead to irrecoverable loss of data and company reputation</a:t>
                      </a:r>
                    </a:p>
                  </a:txBody>
                  <a:tcPr>
                    <a:solidFill>
                      <a:schemeClr val="accent6">
                        <a:lumMod val="20000"/>
                        <a:lumOff val="80000"/>
                      </a:schemeClr>
                    </a:solidFill>
                  </a:tcPr>
                </a:tc>
                <a:extLst>
                  <a:ext uri="{0D108BD9-81ED-4DB2-BD59-A6C34878D82A}">
                    <a16:rowId xmlns:a16="http://schemas.microsoft.com/office/drawing/2014/main" val="814254482"/>
                  </a:ext>
                </a:extLst>
              </a:tr>
            </a:tbl>
          </a:graphicData>
        </a:graphic>
      </p:graphicFrame>
    </p:spTree>
    <p:extLst>
      <p:ext uri="{BB962C8B-B14F-4D97-AF65-F5344CB8AC3E}">
        <p14:creationId xmlns:p14="http://schemas.microsoft.com/office/powerpoint/2010/main" val="4235445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2A00BE-4556-C04C-766C-665ED1924D36}"/>
              </a:ext>
            </a:extLst>
          </p:cNvPr>
          <p:cNvSpPr txBox="1"/>
          <p:nvPr/>
        </p:nvSpPr>
        <p:spPr>
          <a:xfrm>
            <a:off x="205407" y="2240538"/>
            <a:ext cx="5771323" cy="1015663"/>
          </a:xfrm>
          <a:prstGeom prst="rect">
            <a:avLst/>
          </a:prstGeom>
          <a:solidFill>
            <a:schemeClr val="accent6">
              <a:lumMod val="75000"/>
            </a:schemeClr>
          </a:solidFill>
        </p:spPr>
        <p:txBody>
          <a:bodyPr wrap="square" rtlCol="0">
            <a:spAutoFit/>
          </a:bodyPr>
          <a:lstStyle/>
          <a:p>
            <a:pPr algn="ctr"/>
            <a:r>
              <a:rPr lang="en-US" sz="6000" dirty="0">
                <a:solidFill>
                  <a:schemeClr val="bg1"/>
                </a:solidFill>
                <a:latin typeface="Gill Sans MT" panose="020B0502020104020203" pitchFamily="34" charset="0"/>
              </a:rPr>
              <a:t>Sustainability</a:t>
            </a:r>
          </a:p>
        </p:txBody>
      </p:sp>
      <p:pic>
        <p:nvPicPr>
          <p:cNvPr id="3" name="Picture 2">
            <a:extLst>
              <a:ext uri="{FF2B5EF4-FFF2-40B4-BE49-F238E27FC236}">
                <a16:creationId xmlns:a16="http://schemas.microsoft.com/office/drawing/2014/main" id="{A7BF796E-91B1-694C-F537-2F0F613549C0}"/>
              </a:ext>
            </a:extLst>
          </p:cNvPr>
          <p:cNvPicPr>
            <a:picLocks noChangeAspect="1"/>
          </p:cNvPicPr>
          <p:nvPr/>
        </p:nvPicPr>
        <p:blipFill>
          <a:blip r:embed="rId2"/>
          <a:stretch>
            <a:fillRect/>
          </a:stretch>
        </p:blipFill>
        <p:spPr>
          <a:xfrm>
            <a:off x="6591449" y="1262349"/>
            <a:ext cx="5283719" cy="3381839"/>
          </a:xfrm>
          <a:prstGeom prst="rect">
            <a:avLst/>
          </a:prstGeom>
        </p:spPr>
      </p:pic>
      <p:pic>
        <p:nvPicPr>
          <p:cNvPr id="7" name="Picture 6">
            <a:extLst>
              <a:ext uri="{FF2B5EF4-FFF2-40B4-BE49-F238E27FC236}">
                <a16:creationId xmlns:a16="http://schemas.microsoft.com/office/drawing/2014/main" id="{5543B6C5-3DE5-93DB-4BF8-90D16EEB3172}"/>
              </a:ext>
            </a:extLst>
          </p:cNvPr>
          <p:cNvPicPr>
            <a:picLocks noChangeAspect="1"/>
          </p:cNvPicPr>
          <p:nvPr/>
        </p:nvPicPr>
        <p:blipFill>
          <a:blip r:embed="rId3"/>
          <a:stretch>
            <a:fillRect/>
          </a:stretch>
        </p:blipFill>
        <p:spPr>
          <a:xfrm>
            <a:off x="6591449" y="4644188"/>
            <a:ext cx="5283719" cy="733527"/>
          </a:xfrm>
          <a:prstGeom prst="rect">
            <a:avLst/>
          </a:prstGeom>
        </p:spPr>
      </p:pic>
    </p:spTree>
    <p:extLst>
      <p:ext uri="{BB962C8B-B14F-4D97-AF65-F5344CB8AC3E}">
        <p14:creationId xmlns:p14="http://schemas.microsoft.com/office/powerpoint/2010/main" val="398100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417AF4-DA1F-8914-6B9F-ADB08F88888D}"/>
              </a:ext>
            </a:extLst>
          </p:cNvPr>
          <p:cNvPicPr>
            <a:picLocks noChangeAspect="1"/>
          </p:cNvPicPr>
          <p:nvPr/>
        </p:nvPicPr>
        <p:blipFill>
          <a:blip r:embed="rId2"/>
          <a:stretch>
            <a:fillRect/>
          </a:stretch>
        </p:blipFill>
        <p:spPr>
          <a:xfrm>
            <a:off x="1227222" y="1187159"/>
            <a:ext cx="8993104" cy="4585491"/>
          </a:xfrm>
          <a:prstGeom prst="rect">
            <a:avLst/>
          </a:prstGeom>
        </p:spPr>
      </p:pic>
      <p:sp>
        <p:nvSpPr>
          <p:cNvPr id="4" name="TextBox 3">
            <a:extLst>
              <a:ext uri="{FF2B5EF4-FFF2-40B4-BE49-F238E27FC236}">
                <a16:creationId xmlns:a16="http://schemas.microsoft.com/office/drawing/2014/main" id="{99861268-D88A-48B4-8A17-ECCD46E27EDD}"/>
              </a:ext>
            </a:extLst>
          </p:cNvPr>
          <p:cNvSpPr txBox="1"/>
          <p:nvPr/>
        </p:nvSpPr>
        <p:spPr>
          <a:xfrm>
            <a:off x="456862" y="376772"/>
            <a:ext cx="3019763" cy="523220"/>
          </a:xfrm>
          <a:prstGeom prst="rect">
            <a:avLst/>
          </a:prstGeom>
          <a:solidFill>
            <a:schemeClr val="accent6">
              <a:lumMod val="75000"/>
            </a:schemeClr>
          </a:solidFill>
        </p:spPr>
        <p:txBody>
          <a:bodyPr wrap="square" rtlCol="0">
            <a:spAutoFit/>
          </a:bodyPr>
          <a:lstStyle/>
          <a:p>
            <a:r>
              <a:rPr lang="en-IN" sz="2800" b="1" dirty="0">
                <a:solidFill>
                  <a:schemeClr val="bg1"/>
                </a:solidFill>
                <a:latin typeface="Gill Sans MT" panose="020B0502020104020203" pitchFamily="34" charset="0"/>
                <a:ea typeface="Cambria" panose="02040503050406030204" pitchFamily="18" charset="0"/>
              </a:rPr>
              <a:t>Sustainability</a:t>
            </a:r>
            <a:endParaRPr lang="en-US" sz="28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358803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E5E862-ED2C-ACE2-6FA7-7480673B337B}"/>
              </a:ext>
            </a:extLst>
          </p:cNvPr>
          <p:cNvPicPr>
            <a:picLocks noChangeAspect="1"/>
          </p:cNvPicPr>
          <p:nvPr/>
        </p:nvPicPr>
        <p:blipFill>
          <a:blip r:embed="rId2"/>
          <a:stretch>
            <a:fillRect/>
          </a:stretch>
        </p:blipFill>
        <p:spPr>
          <a:xfrm>
            <a:off x="162341" y="1013357"/>
            <a:ext cx="4867954" cy="5236998"/>
          </a:xfrm>
          <a:prstGeom prst="rect">
            <a:avLst/>
          </a:prstGeom>
        </p:spPr>
      </p:pic>
      <p:pic>
        <p:nvPicPr>
          <p:cNvPr id="8" name="Picture 7">
            <a:extLst>
              <a:ext uri="{FF2B5EF4-FFF2-40B4-BE49-F238E27FC236}">
                <a16:creationId xmlns:a16="http://schemas.microsoft.com/office/drawing/2014/main" id="{3B519325-1AAF-A4F9-7388-171E852D70C1}"/>
              </a:ext>
            </a:extLst>
          </p:cNvPr>
          <p:cNvPicPr>
            <a:picLocks noChangeAspect="1"/>
          </p:cNvPicPr>
          <p:nvPr/>
        </p:nvPicPr>
        <p:blipFill>
          <a:blip r:embed="rId3"/>
          <a:stretch>
            <a:fillRect/>
          </a:stretch>
        </p:blipFill>
        <p:spPr>
          <a:xfrm>
            <a:off x="5275666" y="1003035"/>
            <a:ext cx="6109803" cy="2505187"/>
          </a:xfrm>
          <a:prstGeom prst="rect">
            <a:avLst/>
          </a:prstGeom>
        </p:spPr>
      </p:pic>
      <p:pic>
        <p:nvPicPr>
          <p:cNvPr id="11" name="Picture 10">
            <a:extLst>
              <a:ext uri="{FF2B5EF4-FFF2-40B4-BE49-F238E27FC236}">
                <a16:creationId xmlns:a16="http://schemas.microsoft.com/office/drawing/2014/main" id="{C02716D7-CB61-6FCC-7C06-B76E270BBA04}"/>
              </a:ext>
            </a:extLst>
          </p:cNvPr>
          <p:cNvPicPr>
            <a:picLocks noChangeAspect="1"/>
          </p:cNvPicPr>
          <p:nvPr/>
        </p:nvPicPr>
        <p:blipFill>
          <a:blip r:embed="rId4"/>
          <a:stretch>
            <a:fillRect/>
          </a:stretch>
        </p:blipFill>
        <p:spPr>
          <a:xfrm>
            <a:off x="4866466" y="3691132"/>
            <a:ext cx="3424294" cy="2572109"/>
          </a:xfrm>
          <a:prstGeom prst="rect">
            <a:avLst/>
          </a:prstGeom>
        </p:spPr>
      </p:pic>
      <p:pic>
        <p:nvPicPr>
          <p:cNvPr id="13" name="Picture 12">
            <a:extLst>
              <a:ext uri="{FF2B5EF4-FFF2-40B4-BE49-F238E27FC236}">
                <a16:creationId xmlns:a16="http://schemas.microsoft.com/office/drawing/2014/main" id="{49ACEC9F-8EC4-0AA4-8DAF-2BE1BB677F42}"/>
              </a:ext>
            </a:extLst>
          </p:cNvPr>
          <p:cNvPicPr>
            <a:picLocks noChangeAspect="1"/>
          </p:cNvPicPr>
          <p:nvPr/>
        </p:nvPicPr>
        <p:blipFill>
          <a:blip r:embed="rId5"/>
          <a:stretch>
            <a:fillRect/>
          </a:stretch>
        </p:blipFill>
        <p:spPr>
          <a:xfrm>
            <a:off x="8317694" y="3691132"/>
            <a:ext cx="3653311" cy="2454448"/>
          </a:xfrm>
          <a:prstGeom prst="rect">
            <a:avLst/>
          </a:prstGeom>
        </p:spPr>
      </p:pic>
      <p:sp>
        <p:nvSpPr>
          <p:cNvPr id="7" name="TextBox 6">
            <a:extLst>
              <a:ext uri="{FF2B5EF4-FFF2-40B4-BE49-F238E27FC236}">
                <a16:creationId xmlns:a16="http://schemas.microsoft.com/office/drawing/2014/main" id="{C770CB23-4BF6-40D9-923B-91C837B6588A}"/>
              </a:ext>
            </a:extLst>
          </p:cNvPr>
          <p:cNvSpPr txBox="1"/>
          <p:nvPr/>
        </p:nvSpPr>
        <p:spPr>
          <a:xfrm>
            <a:off x="456862" y="376772"/>
            <a:ext cx="4124663" cy="523220"/>
          </a:xfrm>
          <a:prstGeom prst="rect">
            <a:avLst/>
          </a:prstGeom>
          <a:solidFill>
            <a:schemeClr val="accent6">
              <a:lumMod val="75000"/>
            </a:schemeClr>
          </a:solidFill>
        </p:spPr>
        <p:txBody>
          <a:bodyPr wrap="square" rtlCol="0">
            <a:spAutoFit/>
          </a:bodyPr>
          <a:lstStyle/>
          <a:p>
            <a:r>
              <a:rPr lang="en-IN" sz="2800" b="1" dirty="0">
                <a:solidFill>
                  <a:schemeClr val="bg1"/>
                </a:solidFill>
                <a:latin typeface="Gill Sans MT" panose="020B0502020104020203" pitchFamily="34" charset="0"/>
                <a:ea typeface="Cambria" panose="02040503050406030204" pitchFamily="18" charset="0"/>
              </a:rPr>
              <a:t>Sustainability and SPL</a:t>
            </a:r>
          </a:p>
        </p:txBody>
      </p:sp>
    </p:spTree>
    <p:extLst>
      <p:ext uri="{BB962C8B-B14F-4D97-AF65-F5344CB8AC3E}">
        <p14:creationId xmlns:p14="http://schemas.microsoft.com/office/powerpoint/2010/main" val="606474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BE79F7-860D-260A-B00E-F58A7B3D010C}"/>
              </a:ext>
            </a:extLst>
          </p:cNvPr>
          <p:cNvGraphicFramePr>
            <a:graphicFrameLocks noGrp="1"/>
          </p:cNvGraphicFramePr>
          <p:nvPr>
            <p:extLst>
              <p:ext uri="{D42A27DB-BD31-4B8C-83A1-F6EECF244321}">
                <p14:modId xmlns:p14="http://schemas.microsoft.com/office/powerpoint/2010/main" val="310058573"/>
              </p:ext>
            </p:extLst>
          </p:nvPr>
        </p:nvGraphicFramePr>
        <p:xfrm>
          <a:off x="356215" y="1406343"/>
          <a:ext cx="11212655" cy="4412471"/>
        </p:xfrm>
        <a:graphic>
          <a:graphicData uri="http://schemas.openxmlformats.org/drawingml/2006/table">
            <a:tbl>
              <a:tblPr firstRow="1" bandRow="1">
                <a:tableStyleId>{93296810-A885-4BE3-A3E7-6D5BEEA58F35}</a:tableStyleId>
              </a:tblPr>
              <a:tblGrid>
                <a:gridCol w="8640040">
                  <a:extLst>
                    <a:ext uri="{9D8B030D-6E8A-4147-A177-3AD203B41FA5}">
                      <a16:colId xmlns:a16="http://schemas.microsoft.com/office/drawing/2014/main" val="1586404986"/>
                    </a:ext>
                  </a:extLst>
                </a:gridCol>
                <a:gridCol w="2572615">
                  <a:extLst>
                    <a:ext uri="{9D8B030D-6E8A-4147-A177-3AD203B41FA5}">
                      <a16:colId xmlns:a16="http://schemas.microsoft.com/office/drawing/2014/main" val="881538007"/>
                    </a:ext>
                  </a:extLst>
                </a:gridCol>
              </a:tblGrid>
              <a:tr h="360000">
                <a:tc>
                  <a:txBody>
                    <a:bodyPr/>
                    <a:lstStyle/>
                    <a:p>
                      <a:pPr algn="ctr"/>
                      <a:r>
                        <a:rPr lang="en-US" sz="2000" dirty="0">
                          <a:latin typeface="Gill Sans MT" panose="020B0502020104020203" pitchFamily="34" charset="0"/>
                        </a:rPr>
                        <a:t>Projects</a:t>
                      </a:r>
                      <a:endParaRPr lang="en-PK" sz="2000" dirty="0">
                        <a:latin typeface="Gill Sans MT" panose="020B0502020104020203" pitchFamily="34" charset="0"/>
                      </a:endParaRPr>
                    </a:p>
                  </a:txBody>
                  <a:tcPr anchor="ctr">
                    <a:lnB w="12700" cap="flat" cmpd="sng" algn="ctr">
                      <a:noFill/>
                      <a:prstDash val="solid"/>
                      <a:round/>
                      <a:headEnd type="none" w="med" len="med"/>
                      <a:tailEnd type="none" w="med" len="med"/>
                    </a:lnB>
                    <a:solidFill>
                      <a:schemeClr val="accent6">
                        <a:lumMod val="75000"/>
                      </a:schemeClr>
                    </a:solidFill>
                  </a:tcPr>
                </a:tc>
                <a:tc>
                  <a:txBody>
                    <a:bodyPr/>
                    <a:lstStyle/>
                    <a:p>
                      <a:pPr algn="ctr"/>
                      <a:r>
                        <a:rPr lang="en-US" sz="2000" dirty="0">
                          <a:latin typeface="Gill Sans MT" panose="020B0502020104020203" pitchFamily="34" charset="0"/>
                        </a:rPr>
                        <a:t>2025 - 26                      (PKR in MN)</a:t>
                      </a:r>
                      <a:endParaRPr lang="en-PK" sz="2000" dirty="0">
                        <a:latin typeface="Gill Sans MT" panose="020B0502020104020203" pitchFamily="34" charset="0"/>
                      </a:endParaRPr>
                    </a:p>
                  </a:txBody>
                  <a:tcPr anchor="ctr">
                    <a:lnB w="12700" cap="flat" cmpd="sng" algn="ctr">
                      <a:no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217624472"/>
                  </a:ext>
                </a:extLst>
              </a:tr>
              <a:tr h="471431">
                <a:tc>
                  <a:txBody>
                    <a:bodyPr/>
                    <a:lstStyle/>
                    <a:p>
                      <a:r>
                        <a:rPr lang="en-US" sz="1400" b="1" u="sng" dirty="0">
                          <a:solidFill>
                            <a:sysClr val="windowText" lastClr="000000"/>
                          </a:solidFill>
                          <a:latin typeface="Gill Sans MT" panose="020B0502020104020203" pitchFamily="34" charset="0"/>
                        </a:rPr>
                        <a:t>Projects Initiated during the Period</a:t>
                      </a:r>
                      <a:endParaRPr lang="en-PK" sz="1400" b="1" u="sng"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E2CC"/>
                    </a:solidFill>
                  </a:tcPr>
                </a:tc>
                <a:tc>
                  <a:txBody>
                    <a:bodyPr/>
                    <a:lstStyle/>
                    <a:p>
                      <a:pPr algn="ct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6578524"/>
                  </a:ext>
                </a:extLst>
              </a:tr>
              <a:tr h="360000">
                <a:tc>
                  <a:txBody>
                    <a:bodyPr/>
                    <a:lstStyle/>
                    <a:p>
                      <a:r>
                        <a:rPr lang="en-US" sz="1400" b="0" dirty="0">
                          <a:solidFill>
                            <a:sysClr val="windowText" lastClr="000000"/>
                          </a:solidFill>
                          <a:latin typeface="Gill Sans MT" panose="020B0502020104020203" pitchFamily="34" charset="0"/>
                        </a:rPr>
                        <a:t>Upgradation of Mould Embossing Machine</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ysClr val="windowText" lastClr="000000"/>
                          </a:solidFill>
                          <a:latin typeface="Gill Sans MT" panose="020B0502020104020203" pitchFamily="34" charset="0"/>
                        </a:rPr>
                        <a:t>205 MN</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248734"/>
                  </a:ext>
                </a:extLst>
              </a:tr>
              <a:tr h="360000">
                <a:tc>
                  <a:txBody>
                    <a:bodyPr/>
                    <a:lstStyle/>
                    <a:p>
                      <a:r>
                        <a:rPr lang="en-US" sz="1400" b="0" dirty="0">
                          <a:solidFill>
                            <a:sysClr val="windowText" lastClr="000000"/>
                          </a:solidFill>
                          <a:latin typeface="Gill Sans MT" panose="020B0502020104020203" pitchFamily="34" charset="0"/>
                        </a:rPr>
                        <a:t>Solar Power Projects 350 KW</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ysClr val="windowText" lastClr="000000"/>
                          </a:solidFill>
                          <a:latin typeface="Gill Sans MT" panose="020B0502020104020203" pitchFamily="34" charset="0"/>
                        </a:rPr>
                        <a:t>24 MN</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6617759"/>
                  </a:ext>
                </a:extLst>
              </a:tr>
              <a:tr h="360000">
                <a:tc>
                  <a:txBody>
                    <a:bodyPr/>
                    <a:lstStyle/>
                    <a:p>
                      <a:r>
                        <a:rPr lang="en-US" sz="1400" b="0" dirty="0">
                          <a:solidFill>
                            <a:sysClr val="windowText" lastClr="000000"/>
                          </a:solidFill>
                          <a:latin typeface="Gill Sans MT" panose="020B0502020104020203" pitchFamily="34" charset="0"/>
                        </a:rPr>
                        <a:t>Upgradation of Paper making Machine (PM-2)</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ysClr val="windowText" lastClr="000000"/>
                          </a:solidFill>
                          <a:latin typeface="Gill Sans MT" panose="020B0502020104020203" pitchFamily="34" charset="0"/>
                        </a:rPr>
                        <a:t>Euro: 8.2 MN</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818048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solidFill>
                            <a:sysClr val="windowText" lastClr="000000"/>
                          </a:solidFill>
                          <a:latin typeface="Gill Sans MT" panose="020B0502020104020203" pitchFamily="34" charset="0"/>
                        </a:rPr>
                        <a:t>Projects Completed During The Year</a:t>
                      </a:r>
                      <a:endParaRPr lang="en-PK" sz="1400" b="1"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0398249"/>
                  </a:ext>
                </a:extLst>
              </a:tr>
              <a:tr h="360000">
                <a:tc>
                  <a:txBody>
                    <a:bodyPr/>
                    <a:lstStyle/>
                    <a:p>
                      <a:r>
                        <a:rPr lang="en-US" sz="1400" b="0" dirty="0">
                          <a:solidFill>
                            <a:sysClr val="windowText" lastClr="000000"/>
                          </a:solidFill>
                          <a:latin typeface="Gill Sans MT" panose="020B0502020104020203" pitchFamily="34" charset="0"/>
                        </a:rPr>
                        <a:t>Development of RO Bores</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l Sans MT" panose="020B0502020104020203" pitchFamily="34" charset="0"/>
                        </a:rPr>
                        <a:t>44 MN</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2395791"/>
                  </a:ext>
                </a:extLst>
              </a:tr>
              <a:tr h="360000">
                <a:tc>
                  <a:txBody>
                    <a:bodyPr/>
                    <a:lstStyle/>
                    <a:p>
                      <a:r>
                        <a:rPr lang="en-US" sz="1400" b="0" dirty="0">
                          <a:solidFill>
                            <a:sysClr val="windowText" lastClr="000000"/>
                          </a:solidFill>
                          <a:latin typeface="Gill Sans MT" panose="020B0502020104020203" pitchFamily="34" charset="0"/>
                        </a:rPr>
                        <a:t>Water storage tank</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ysClr val="windowText" lastClr="000000"/>
                          </a:solidFill>
                          <a:latin typeface="Gill Sans MT" panose="020B0502020104020203" pitchFamily="34" charset="0"/>
                        </a:rPr>
                        <a:t>65 MN</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5958158"/>
                  </a:ext>
                </a:extLst>
              </a:tr>
              <a:tr h="360000">
                <a:tc>
                  <a:txBody>
                    <a:bodyPr/>
                    <a:lstStyle/>
                    <a:p>
                      <a:r>
                        <a:rPr lang="en-US" sz="1400" b="0" dirty="0">
                          <a:solidFill>
                            <a:sysClr val="windowText" lastClr="000000"/>
                          </a:solidFill>
                          <a:latin typeface="Gill Sans MT" panose="020B0502020104020203" pitchFamily="34" charset="0"/>
                        </a:rPr>
                        <a:t>Automatic Fire Incinerator</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PK" sz="1400" b="0" dirty="0">
                          <a:solidFill>
                            <a:sysClr val="windowText" lastClr="000000"/>
                          </a:solidFill>
                          <a:latin typeface="Gill Sans MT" panose="020B0502020104020203" pitchFamily="34" charset="0"/>
                        </a:rPr>
                        <a:t>12.134</a:t>
                      </a:r>
                      <a:r>
                        <a:rPr lang="en-US" sz="1400" b="0" dirty="0">
                          <a:solidFill>
                            <a:sysClr val="windowText" lastClr="000000"/>
                          </a:solidFill>
                          <a:latin typeface="Gill Sans MT" panose="020B0502020104020203" pitchFamily="34" charset="0"/>
                        </a:rPr>
                        <a:t> MN</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5096809"/>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0"/>
                        </a:rPr>
                        <a:t>Gas Engine Premium Long Block JGS 420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ysClr val="windowText" lastClr="000000"/>
                          </a:solidFill>
                          <a:latin typeface="Gill Sans MT" panose="020B0502020104020203" pitchFamily="34" charset="0"/>
                        </a:rPr>
                        <a:t>98 MN</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9915890"/>
                  </a:ext>
                </a:extLst>
              </a:tr>
              <a:tr h="360000">
                <a:tc>
                  <a:txBody>
                    <a:bodyPr/>
                    <a:lstStyle/>
                    <a:p>
                      <a:pPr marL="0" algn="l" defTabSz="914400" rtl="0" eaLnBrk="1" latinLnBrk="0" hangingPunct="1"/>
                      <a:r>
                        <a:rPr lang="en-US" sz="1400" b="0" kern="1200" dirty="0">
                          <a:solidFill>
                            <a:sysClr val="windowText" lastClr="000000"/>
                          </a:solidFill>
                          <a:latin typeface="Gill Sans MT" panose="020B0502020104020203" pitchFamily="34" charset="0"/>
                          <a:ea typeface="+mn-ea"/>
                          <a:cs typeface="+mn-cs"/>
                        </a:rPr>
                        <a:t>Upgradation of CNC Milling machine</a:t>
                      </a:r>
                      <a:endParaRPr lang="en-PK" sz="1400" b="0" kern="1200" dirty="0">
                        <a:solidFill>
                          <a:sysClr val="windowText" lastClr="000000"/>
                        </a:solidFill>
                        <a:latin typeface="Gill Sans MT" panose="020B0502020104020203"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solidFill>
                            <a:sysClr val="windowText" lastClr="000000"/>
                          </a:solidFill>
                          <a:latin typeface="Gill Sans MT" panose="020B0502020104020203" pitchFamily="34" charset="0"/>
                        </a:rPr>
                        <a:t>3 MN</a:t>
                      </a:r>
                      <a:endParaRPr lang="en-PK" sz="1400" b="0" dirty="0">
                        <a:solidFill>
                          <a:sysClr val="windowText" lastClr="000000"/>
                        </a:solidFill>
                        <a:latin typeface="Gill Sans MT" panose="020B05020201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2774872"/>
                  </a:ext>
                </a:extLst>
              </a:tr>
            </a:tbl>
          </a:graphicData>
        </a:graphic>
      </p:graphicFrame>
      <p:sp>
        <p:nvSpPr>
          <p:cNvPr id="4" name="TextBox 3">
            <a:extLst>
              <a:ext uri="{FF2B5EF4-FFF2-40B4-BE49-F238E27FC236}">
                <a16:creationId xmlns:a16="http://schemas.microsoft.com/office/drawing/2014/main" id="{5F19F876-070F-475B-BD86-A65E27CDCBDF}"/>
              </a:ext>
            </a:extLst>
          </p:cNvPr>
          <p:cNvSpPr txBox="1"/>
          <p:nvPr/>
        </p:nvSpPr>
        <p:spPr>
          <a:xfrm>
            <a:off x="456862" y="376772"/>
            <a:ext cx="8210888" cy="523220"/>
          </a:xfrm>
          <a:prstGeom prst="rect">
            <a:avLst/>
          </a:prstGeom>
          <a:solidFill>
            <a:schemeClr val="accent6">
              <a:lumMod val="75000"/>
            </a:schemeClr>
          </a:solidFill>
        </p:spPr>
        <p:txBody>
          <a:bodyPr wrap="square" rtlCol="0">
            <a:spAutoFit/>
          </a:bodyPr>
          <a:lstStyle/>
          <a:p>
            <a:r>
              <a:rPr lang="en-IN" sz="2800" b="1" dirty="0">
                <a:solidFill>
                  <a:schemeClr val="bg1"/>
                </a:solidFill>
                <a:latin typeface="Gill Sans MT" panose="020B0502020104020203" pitchFamily="34" charset="0"/>
                <a:ea typeface="Cambria" panose="02040503050406030204" pitchFamily="18" charset="0"/>
              </a:rPr>
              <a:t>Value of investment in sustainability projects</a:t>
            </a:r>
          </a:p>
        </p:txBody>
      </p:sp>
    </p:spTree>
    <p:extLst>
      <p:ext uri="{BB962C8B-B14F-4D97-AF65-F5344CB8AC3E}">
        <p14:creationId xmlns:p14="http://schemas.microsoft.com/office/powerpoint/2010/main" val="78508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2A00BE-4556-C04C-766C-665ED1924D36}"/>
              </a:ext>
            </a:extLst>
          </p:cNvPr>
          <p:cNvSpPr txBox="1"/>
          <p:nvPr/>
        </p:nvSpPr>
        <p:spPr>
          <a:xfrm>
            <a:off x="205407" y="1888113"/>
            <a:ext cx="5771323" cy="2123658"/>
          </a:xfrm>
          <a:prstGeom prst="rect">
            <a:avLst/>
          </a:prstGeom>
          <a:solidFill>
            <a:schemeClr val="accent6">
              <a:lumMod val="75000"/>
            </a:schemeClr>
          </a:solidFill>
        </p:spPr>
        <p:txBody>
          <a:bodyPr wrap="square" rtlCol="0">
            <a:spAutoFit/>
          </a:bodyPr>
          <a:lstStyle/>
          <a:p>
            <a:pPr algn="ctr"/>
            <a:r>
              <a:rPr lang="en-US" sz="6600" dirty="0">
                <a:solidFill>
                  <a:schemeClr val="bg1"/>
                </a:solidFill>
                <a:latin typeface="Gill Sans MT" panose="020B0502020104020203" pitchFamily="34" charset="0"/>
              </a:rPr>
              <a:t>Financial Information</a:t>
            </a:r>
          </a:p>
        </p:txBody>
      </p:sp>
      <p:pic>
        <p:nvPicPr>
          <p:cNvPr id="3" name="Picture 2">
            <a:extLst>
              <a:ext uri="{FF2B5EF4-FFF2-40B4-BE49-F238E27FC236}">
                <a16:creationId xmlns:a16="http://schemas.microsoft.com/office/drawing/2014/main" id="{1E306062-916B-E3C1-EC9C-1075F0D206F2}"/>
              </a:ext>
            </a:extLst>
          </p:cNvPr>
          <p:cNvPicPr>
            <a:picLocks noChangeAspect="1"/>
          </p:cNvPicPr>
          <p:nvPr/>
        </p:nvPicPr>
        <p:blipFill>
          <a:blip r:embed="rId2"/>
          <a:stretch>
            <a:fillRect/>
          </a:stretch>
        </p:blipFill>
        <p:spPr>
          <a:xfrm>
            <a:off x="6269106" y="1255302"/>
            <a:ext cx="5771324" cy="3553321"/>
          </a:xfrm>
          <a:prstGeom prst="rect">
            <a:avLst/>
          </a:prstGeom>
        </p:spPr>
      </p:pic>
      <p:pic>
        <p:nvPicPr>
          <p:cNvPr id="7" name="Picture 6">
            <a:extLst>
              <a:ext uri="{FF2B5EF4-FFF2-40B4-BE49-F238E27FC236}">
                <a16:creationId xmlns:a16="http://schemas.microsoft.com/office/drawing/2014/main" id="{47B0E1EE-87A9-157B-F293-13CB66419A9C}"/>
              </a:ext>
            </a:extLst>
          </p:cNvPr>
          <p:cNvPicPr>
            <a:picLocks noChangeAspect="1"/>
          </p:cNvPicPr>
          <p:nvPr/>
        </p:nvPicPr>
        <p:blipFill>
          <a:blip r:embed="rId3"/>
          <a:stretch>
            <a:fillRect/>
          </a:stretch>
        </p:blipFill>
        <p:spPr>
          <a:xfrm>
            <a:off x="6269106" y="4808623"/>
            <a:ext cx="5922894" cy="838317"/>
          </a:xfrm>
          <a:prstGeom prst="rect">
            <a:avLst/>
          </a:prstGeom>
        </p:spPr>
      </p:pic>
    </p:spTree>
    <p:extLst>
      <p:ext uri="{BB962C8B-B14F-4D97-AF65-F5344CB8AC3E}">
        <p14:creationId xmlns:p14="http://schemas.microsoft.com/office/powerpoint/2010/main" val="3906956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F9DA0B4-5287-F14E-055C-82147E113331}"/>
              </a:ext>
            </a:extLst>
          </p:cNvPr>
          <p:cNvCxnSpPr>
            <a:cxnSpLocks/>
          </p:cNvCxnSpPr>
          <p:nvPr/>
        </p:nvCxnSpPr>
        <p:spPr>
          <a:xfrm>
            <a:off x="1191091" y="1514352"/>
            <a:ext cx="0" cy="932326"/>
          </a:xfrm>
          <a:prstGeom prst="line">
            <a:avLst/>
          </a:prstGeom>
          <a:ln>
            <a:solidFill>
              <a:srgbClr val="FFFFFF"/>
            </a:solidFill>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8121611B-E754-4ED0-8573-798C49836E5B}"/>
              </a:ext>
            </a:extLst>
          </p:cNvPr>
          <p:cNvSpPr txBox="1"/>
          <p:nvPr/>
        </p:nvSpPr>
        <p:spPr>
          <a:xfrm>
            <a:off x="1191092" y="505318"/>
            <a:ext cx="5796304" cy="830997"/>
          </a:xfrm>
          <a:prstGeom prst="rect">
            <a:avLst/>
          </a:prstGeom>
          <a:solidFill>
            <a:schemeClr val="accent6">
              <a:lumMod val="75000"/>
            </a:schemeClr>
          </a:solidFill>
        </p:spPr>
        <p:txBody>
          <a:bodyPr wrap="square" rtlCol="0">
            <a:spAutoFit/>
          </a:bodyPr>
          <a:lstStyle/>
          <a:p>
            <a:r>
              <a:rPr lang="en-US" sz="2400" b="1" i="0" u="none" strike="noStrike" kern="1200" baseline="0" dirty="0">
                <a:solidFill>
                  <a:srgbClr val="FFFFFF"/>
                </a:solidFill>
                <a:effectLst/>
                <a:latin typeface="Gill Sans MT" panose="020B0502020104020203" pitchFamily="34" charset="0"/>
                <a:cs typeface="Arial" panose="020B0604020202020204" pitchFamily="34" charset="0"/>
              </a:rPr>
              <a:t>Financial Highlights </a:t>
            </a:r>
          </a:p>
          <a:p>
            <a:r>
              <a:rPr lang="en-US" sz="2400" b="1" dirty="0">
                <a:solidFill>
                  <a:srgbClr val="FFFFFF"/>
                </a:solidFill>
                <a:latin typeface="Gill Sans MT" panose="020B0502020104020203" pitchFamily="34" charset="0"/>
                <a:cs typeface="Arial" panose="020B0604020202020204" pitchFamily="34" charset="0"/>
              </a:rPr>
              <a:t>For the Period Ended March </a:t>
            </a:r>
            <a:r>
              <a:rPr lang="en-US" sz="2400" b="1" i="0" u="none" strike="noStrike" kern="1200" baseline="0" dirty="0">
                <a:solidFill>
                  <a:srgbClr val="FFFFFF"/>
                </a:solidFill>
                <a:effectLst/>
                <a:latin typeface="Gill Sans MT" panose="020B0502020104020203" pitchFamily="34" charset="0"/>
                <a:cs typeface="Arial" panose="020B0604020202020204" pitchFamily="34" charset="0"/>
              </a:rPr>
              <a:t>2025-26</a:t>
            </a:r>
            <a:endParaRPr lang="en-PK" sz="2400" b="0" i="0" u="none" strike="noStrike" dirty="0">
              <a:effectLst/>
              <a:latin typeface="Arial" panose="020B0604020202020204" pitchFamily="34" charset="0"/>
            </a:endParaRPr>
          </a:p>
        </p:txBody>
      </p:sp>
      <p:graphicFrame>
        <p:nvGraphicFramePr>
          <p:cNvPr id="2" name="Object 1">
            <a:extLst>
              <a:ext uri="{FF2B5EF4-FFF2-40B4-BE49-F238E27FC236}">
                <a16:creationId xmlns:a16="http://schemas.microsoft.com/office/drawing/2014/main" id="{C6D6757E-B160-3547-502E-9A0119F5EBDE}"/>
              </a:ext>
            </a:extLst>
          </p:cNvPr>
          <p:cNvGraphicFramePr>
            <a:graphicFrameLocks noChangeAspect="1"/>
          </p:cNvGraphicFramePr>
          <p:nvPr>
            <p:extLst>
              <p:ext uri="{D42A27DB-BD31-4B8C-83A1-F6EECF244321}">
                <p14:modId xmlns:p14="http://schemas.microsoft.com/office/powerpoint/2010/main" val="846407693"/>
              </p:ext>
            </p:extLst>
          </p:nvPr>
        </p:nvGraphicFramePr>
        <p:xfrm>
          <a:off x="2150328" y="1898218"/>
          <a:ext cx="7891344" cy="3364898"/>
        </p:xfrm>
        <a:graphic>
          <a:graphicData uri="http://schemas.openxmlformats.org/presentationml/2006/ole">
            <mc:AlternateContent xmlns:mc="http://schemas.openxmlformats.org/markup-compatibility/2006">
              <mc:Choice xmlns:v="urn:schemas-microsoft-com:vml" Requires="v">
                <p:oleObj name="Worksheet" r:id="rId3" imgW="4184736" imgH="1784269" progId="Excel.Sheet.12">
                  <p:embed/>
                </p:oleObj>
              </mc:Choice>
              <mc:Fallback>
                <p:oleObj name="Worksheet" r:id="rId3" imgW="4184736" imgH="1784269" progId="Excel.Sheet.12">
                  <p:embed/>
                  <p:pic>
                    <p:nvPicPr>
                      <p:cNvPr id="0" name=""/>
                      <p:cNvPicPr/>
                      <p:nvPr/>
                    </p:nvPicPr>
                    <p:blipFill>
                      <a:blip r:embed="rId4"/>
                      <a:stretch>
                        <a:fillRect/>
                      </a:stretch>
                    </p:blipFill>
                    <p:spPr>
                      <a:xfrm>
                        <a:off x="2150328" y="1898218"/>
                        <a:ext cx="7891344" cy="3364898"/>
                      </a:xfrm>
                      <a:prstGeom prst="rect">
                        <a:avLst/>
                      </a:prstGeom>
                    </p:spPr>
                  </p:pic>
                </p:oleObj>
              </mc:Fallback>
            </mc:AlternateContent>
          </a:graphicData>
        </a:graphic>
      </p:graphicFrame>
    </p:spTree>
    <p:extLst>
      <p:ext uri="{BB962C8B-B14F-4D97-AF65-F5344CB8AC3E}">
        <p14:creationId xmlns:p14="http://schemas.microsoft.com/office/powerpoint/2010/main" val="1976893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A2BDD4-5BC3-4C41-972A-F4410D2A4DE7}"/>
              </a:ext>
            </a:extLst>
          </p:cNvPr>
          <p:cNvSpPr txBox="1"/>
          <p:nvPr/>
        </p:nvSpPr>
        <p:spPr>
          <a:xfrm>
            <a:off x="1100284" y="308819"/>
            <a:ext cx="6886913" cy="707886"/>
          </a:xfrm>
          <a:prstGeom prst="rect">
            <a:avLst/>
          </a:prstGeom>
          <a:solidFill>
            <a:schemeClr val="accent6">
              <a:lumMod val="75000"/>
            </a:schemeClr>
          </a:solidFill>
        </p:spPr>
        <p:txBody>
          <a:bodyPr wrap="square" rtlCol="0">
            <a:spAutoFit/>
          </a:bodyPr>
          <a:lstStyle/>
          <a:p>
            <a:r>
              <a:rPr lang="en-US" sz="2000" b="1" dirty="0">
                <a:solidFill>
                  <a:srgbClr val="FFFFFF"/>
                </a:solidFill>
                <a:latin typeface="Gill Sans MT" panose="020B0502020104020203" pitchFamily="34" charset="0"/>
                <a:cs typeface="Arial" panose="020B0604020202020204" pitchFamily="34" charset="0"/>
              </a:rPr>
              <a:t>Profit or Loss</a:t>
            </a:r>
          </a:p>
          <a:p>
            <a:r>
              <a:rPr lang="en-US" sz="2000" b="1" dirty="0">
                <a:solidFill>
                  <a:srgbClr val="FFFFFF"/>
                </a:solidFill>
                <a:latin typeface="Gill Sans MT" panose="020B0502020104020203" pitchFamily="34" charset="0"/>
                <a:cs typeface="Arial" panose="020B0604020202020204" pitchFamily="34" charset="0"/>
              </a:rPr>
              <a:t>For the Period Ended March 2025-26</a:t>
            </a:r>
            <a:endParaRPr lang="en-PK" sz="2000" dirty="0">
              <a:latin typeface="Arial" panose="020B0604020202020204" pitchFamily="34" charset="0"/>
            </a:endParaRPr>
          </a:p>
        </p:txBody>
      </p:sp>
      <p:pic>
        <p:nvPicPr>
          <p:cNvPr id="3" name="Picture 2">
            <a:extLst>
              <a:ext uri="{FF2B5EF4-FFF2-40B4-BE49-F238E27FC236}">
                <a16:creationId xmlns:a16="http://schemas.microsoft.com/office/drawing/2014/main" id="{16A8120C-79FC-39CD-A6D4-22F0FDF476F9}"/>
              </a:ext>
            </a:extLst>
          </p:cNvPr>
          <p:cNvPicPr/>
          <p:nvPr/>
        </p:nvPicPr>
        <p:blipFill>
          <a:blip r:embed="rId2"/>
          <a:stretch>
            <a:fillRect/>
          </a:stretch>
        </p:blipFill>
        <p:spPr>
          <a:xfrm>
            <a:off x="1314704" y="1100900"/>
            <a:ext cx="9562592" cy="5116512"/>
          </a:xfrm>
          <a:prstGeom prst="rect">
            <a:avLst/>
          </a:prstGeom>
        </p:spPr>
      </p:pic>
    </p:spTree>
    <p:extLst>
      <p:ext uri="{BB962C8B-B14F-4D97-AF65-F5344CB8AC3E}">
        <p14:creationId xmlns:p14="http://schemas.microsoft.com/office/powerpoint/2010/main" val="2940355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EC0FAA-2609-48B9-85EC-2E17A5F01770}"/>
              </a:ext>
            </a:extLst>
          </p:cNvPr>
          <p:cNvSpPr txBox="1"/>
          <p:nvPr/>
        </p:nvSpPr>
        <p:spPr>
          <a:xfrm>
            <a:off x="678441" y="169740"/>
            <a:ext cx="7283740" cy="707886"/>
          </a:xfrm>
          <a:prstGeom prst="rect">
            <a:avLst/>
          </a:prstGeom>
          <a:solidFill>
            <a:schemeClr val="accent6">
              <a:lumMod val="75000"/>
            </a:schemeClr>
          </a:solidFill>
        </p:spPr>
        <p:txBody>
          <a:bodyPr wrap="square" rtlCol="0">
            <a:spAutoFit/>
          </a:bodyPr>
          <a:lstStyle/>
          <a:p>
            <a:r>
              <a:rPr lang="en-US" sz="2000" b="1" dirty="0">
                <a:solidFill>
                  <a:schemeClr val="bg1"/>
                </a:solidFill>
                <a:latin typeface="Gill Sans MT" panose="020B0502020104020203" pitchFamily="34" charset="0"/>
                <a:cs typeface="Arial" panose="020B0604020202020204" pitchFamily="34" charset="0"/>
              </a:rPr>
              <a:t>Statement of Financial Position</a:t>
            </a:r>
          </a:p>
          <a:p>
            <a:r>
              <a:rPr lang="en-US" sz="2000" b="1" dirty="0">
                <a:solidFill>
                  <a:schemeClr val="bg1"/>
                </a:solidFill>
                <a:latin typeface="Gill Sans MT" panose="020B0502020104020203" pitchFamily="34" charset="0"/>
                <a:cs typeface="Arial" panose="020B0604020202020204" pitchFamily="34" charset="0"/>
              </a:rPr>
              <a:t>As at March 31, 2026</a:t>
            </a:r>
            <a:endParaRPr lang="en-PK" sz="2000" b="1" dirty="0">
              <a:solidFill>
                <a:schemeClr val="bg1"/>
              </a:solidFill>
              <a:latin typeface="Gill Sans MT" panose="020B0502020104020203" pitchFamily="34" charset="0"/>
            </a:endParaRPr>
          </a:p>
        </p:txBody>
      </p:sp>
      <p:pic>
        <p:nvPicPr>
          <p:cNvPr id="5" name="Picture 4">
            <a:extLst>
              <a:ext uri="{FF2B5EF4-FFF2-40B4-BE49-F238E27FC236}">
                <a16:creationId xmlns:a16="http://schemas.microsoft.com/office/drawing/2014/main" id="{8E095ED5-61BB-CD2B-5F5D-FE87AB96766A}"/>
              </a:ext>
            </a:extLst>
          </p:cNvPr>
          <p:cNvPicPr/>
          <p:nvPr/>
        </p:nvPicPr>
        <p:blipFill>
          <a:blip r:embed="rId2"/>
          <a:stretch>
            <a:fillRect/>
          </a:stretch>
        </p:blipFill>
        <p:spPr>
          <a:xfrm>
            <a:off x="631825" y="963422"/>
            <a:ext cx="10928350" cy="5437378"/>
          </a:xfrm>
          <a:prstGeom prst="rect">
            <a:avLst/>
          </a:prstGeom>
        </p:spPr>
      </p:pic>
    </p:spTree>
    <p:extLst>
      <p:ext uri="{BB962C8B-B14F-4D97-AF65-F5344CB8AC3E}">
        <p14:creationId xmlns:p14="http://schemas.microsoft.com/office/powerpoint/2010/main" val="96241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FFFB460-007E-B528-DE6E-89286474DD50}"/>
              </a:ext>
            </a:extLst>
          </p:cNvPr>
          <p:cNvGraphicFramePr/>
          <p:nvPr>
            <p:extLst>
              <p:ext uri="{D42A27DB-BD31-4B8C-83A1-F6EECF244321}">
                <p14:modId xmlns:p14="http://schemas.microsoft.com/office/powerpoint/2010/main" val="138406009"/>
              </p:ext>
            </p:extLst>
          </p:nvPr>
        </p:nvGraphicFramePr>
        <p:xfrm>
          <a:off x="1218168" y="1923611"/>
          <a:ext cx="9877925" cy="4106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5" name="Ink 34">
                <a:extLst>
                  <a:ext uri="{FF2B5EF4-FFF2-40B4-BE49-F238E27FC236}">
                    <a16:creationId xmlns:a16="http://schemas.microsoft.com/office/drawing/2014/main" id="{9848C140-35F0-6C2A-A2A7-7098A58C765C}"/>
                  </a:ext>
                </a:extLst>
              </p14:cNvPr>
              <p14:cNvContentPartPr/>
              <p14:nvPr/>
            </p14:nvContentPartPr>
            <p14:xfrm>
              <a:off x="9709238" y="2416775"/>
              <a:ext cx="351000" cy="640080"/>
            </p14:xfrm>
          </p:contentPart>
        </mc:Choice>
        <mc:Fallback xmlns="">
          <p:pic>
            <p:nvPicPr>
              <p:cNvPr id="35" name="Ink 34">
                <a:extLst>
                  <a:ext uri="{FF2B5EF4-FFF2-40B4-BE49-F238E27FC236}">
                    <a16:creationId xmlns:a16="http://schemas.microsoft.com/office/drawing/2014/main" id="{9848C140-35F0-6C2A-A2A7-7098A58C765C}"/>
                  </a:ext>
                </a:extLst>
              </p:cNvPr>
              <p:cNvPicPr/>
              <p:nvPr/>
            </p:nvPicPr>
            <p:blipFill>
              <a:blip r:embed="rId8"/>
              <a:stretch>
                <a:fillRect/>
              </a:stretch>
            </p:blipFill>
            <p:spPr>
              <a:xfrm>
                <a:off x="9673238" y="2380775"/>
                <a:ext cx="422640" cy="711720"/>
              </a:xfrm>
              <a:prstGeom prst="rect">
                <a:avLst/>
              </a:prstGeom>
            </p:spPr>
          </p:pic>
        </mc:Fallback>
      </mc:AlternateContent>
      <p:grpSp>
        <p:nvGrpSpPr>
          <p:cNvPr id="42" name="Group 41">
            <a:extLst>
              <a:ext uri="{FF2B5EF4-FFF2-40B4-BE49-F238E27FC236}">
                <a16:creationId xmlns:a16="http://schemas.microsoft.com/office/drawing/2014/main" id="{61CEAF95-5E0A-C664-F930-F4E1E02007C8}"/>
              </a:ext>
            </a:extLst>
          </p:cNvPr>
          <p:cNvGrpSpPr/>
          <p:nvPr/>
        </p:nvGrpSpPr>
        <p:grpSpPr>
          <a:xfrm>
            <a:off x="9865478" y="3223895"/>
            <a:ext cx="25920" cy="7560"/>
            <a:chOff x="9865478" y="3223895"/>
            <a:chExt cx="25920" cy="7560"/>
          </a:xfrm>
        </p:grpSpPr>
        <mc:AlternateContent xmlns:mc="http://schemas.openxmlformats.org/markup-compatibility/2006" xmlns:p14="http://schemas.microsoft.com/office/powerpoint/2010/main">
          <mc:Choice Requires="p14">
            <p:contentPart p14:bwMode="auto" r:id="rId9">
              <p14:nvContentPartPr>
                <p14:cNvPr id="36" name="Ink 35">
                  <a:extLst>
                    <a:ext uri="{FF2B5EF4-FFF2-40B4-BE49-F238E27FC236}">
                      <a16:creationId xmlns:a16="http://schemas.microsoft.com/office/drawing/2014/main" id="{90070882-D81A-EAA4-00EC-930EC289B197}"/>
                    </a:ext>
                  </a:extLst>
                </p14:cNvPr>
                <p14:cNvContentPartPr/>
                <p14:nvPr/>
              </p14:nvContentPartPr>
              <p14:xfrm>
                <a:off x="9865478" y="3223895"/>
                <a:ext cx="360" cy="360"/>
              </p14:xfrm>
            </p:contentPart>
          </mc:Choice>
          <mc:Fallback xmlns="">
            <p:pic>
              <p:nvPicPr>
                <p:cNvPr id="36" name="Ink 35">
                  <a:extLst>
                    <a:ext uri="{FF2B5EF4-FFF2-40B4-BE49-F238E27FC236}">
                      <a16:creationId xmlns:a16="http://schemas.microsoft.com/office/drawing/2014/main" id="{90070882-D81A-EAA4-00EC-930EC289B197}"/>
                    </a:ext>
                  </a:extLst>
                </p:cNvPr>
                <p:cNvPicPr/>
                <p:nvPr/>
              </p:nvPicPr>
              <p:blipFill>
                <a:blip r:embed="rId10"/>
                <a:stretch>
                  <a:fillRect/>
                </a:stretch>
              </p:blipFill>
              <p:spPr>
                <a:xfrm>
                  <a:off x="9829838" y="318825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Ink 36">
                  <a:extLst>
                    <a:ext uri="{FF2B5EF4-FFF2-40B4-BE49-F238E27FC236}">
                      <a16:creationId xmlns:a16="http://schemas.microsoft.com/office/drawing/2014/main" id="{4B0EBFC8-BF29-35CC-5FDE-59D1DDB466E9}"/>
                    </a:ext>
                  </a:extLst>
                </p14:cNvPr>
                <p14:cNvContentPartPr/>
                <p14:nvPr/>
              </p14:nvContentPartPr>
              <p14:xfrm>
                <a:off x="9865478" y="3223895"/>
                <a:ext cx="360" cy="360"/>
              </p14:xfrm>
            </p:contentPart>
          </mc:Choice>
          <mc:Fallback xmlns="">
            <p:pic>
              <p:nvPicPr>
                <p:cNvPr id="37" name="Ink 36">
                  <a:extLst>
                    <a:ext uri="{FF2B5EF4-FFF2-40B4-BE49-F238E27FC236}">
                      <a16:creationId xmlns:a16="http://schemas.microsoft.com/office/drawing/2014/main" id="{4B0EBFC8-BF29-35CC-5FDE-59D1DDB466E9}"/>
                    </a:ext>
                  </a:extLst>
                </p:cNvPr>
                <p:cNvPicPr/>
                <p:nvPr/>
              </p:nvPicPr>
              <p:blipFill>
                <a:blip r:embed="rId10"/>
                <a:stretch>
                  <a:fillRect/>
                </a:stretch>
              </p:blipFill>
              <p:spPr>
                <a:xfrm>
                  <a:off x="9829838" y="318825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Ink 37">
                  <a:extLst>
                    <a:ext uri="{FF2B5EF4-FFF2-40B4-BE49-F238E27FC236}">
                      <a16:creationId xmlns:a16="http://schemas.microsoft.com/office/drawing/2014/main" id="{265E87DF-AC99-6CB9-53C9-F00705A52720}"/>
                    </a:ext>
                  </a:extLst>
                </p14:cNvPr>
                <p14:cNvContentPartPr/>
                <p14:nvPr/>
              </p14:nvContentPartPr>
              <p14:xfrm>
                <a:off x="9865478" y="3223895"/>
                <a:ext cx="360" cy="360"/>
              </p14:xfrm>
            </p:contentPart>
          </mc:Choice>
          <mc:Fallback xmlns="">
            <p:pic>
              <p:nvPicPr>
                <p:cNvPr id="38" name="Ink 37">
                  <a:extLst>
                    <a:ext uri="{FF2B5EF4-FFF2-40B4-BE49-F238E27FC236}">
                      <a16:creationId xmlns:a16="http://schemas.microsoft.com/office/drawing/2014/main" id="{265E87DF-AC99-6CB9-53C9-F00705A52720}"/>
                    </a:ext>
                  </a:extLst>
                </p:cNvPr>
                <p:cNvPicPr/>
                <p:nvPr/>
              </p:nvPicPr>
              <p:blipFill>
                <a:blip r:embed="rId10"/>
                <a:stretch>
                  <a:fillRect/>
                </a:stretch>
              </p:blipFill>
              <p:spPr>
                <a:xfrm>
                  <a:off x="9829838" y="318825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31EE3D66-134C-9D70-837D-BDA8BE2DDC79}"/>
                    </a:ext>
                  </a:extLst>
                </p14:cNvPr>
                <p14:cNvContentPartPr/>
                <p14:nvPr/>
              </p14:nvContentPartPr>
              <p14:xfrm>
                <a:off x="9865478" y="3223895"/>
                <a:ext cx="360" cy="360"/>
              </p14:xfrm>
            </p:contentPart>
          </mc:Choice>
          <mc:Fallback xmlns="">
            <p:pic>
              <p:nvPicPr>
                <p:cNvPr id="39" name="Ink 38">
                  <a:extLst>
                    <a:ext uri="{FF2B5EF4-FFF2-40B4-BE49-F238E27FC236}">
                      <a16:creationId xmlns:a16="http://schemas.microsoft.com/office/drawing/2014/main" id="{31EE3D66-134C-9D70-837D-BDA8BE2DDC79}"/>
                    </a:ext>
                  </a:extLst>
                </p:cNvPr>
                <p:cNvPicPr/>
                <p:nvPr/>
              </p:nvPicPr>
              <p:blipFill>
                <a:blip r:embed="rId10"/>
                <a:stretch>
                  <a:fillRect/>
                </a:stretch>
              </p:blipFill>
              <p:spPr>
                <a:xfrm>
                  <a:off x="9829838" y="318825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Ink 40">
                  <a:extLst>
                    <a:ext uri="{FF2B5EF4-FFF2-40B4-BE49-F238E27FC236}">
                      <a16:creationId xmlns:a16="http://schemas.microsoft.com/office/drawing/2014/main" id="{FB810D5F-064B-759D-B79D-2AF59DB4A60E}"/>
                    </a:ext>
                  </a:extLst>
                </p14:cNvPr>
                <p14:cNvContentPartPr/>
                <p14:nvPr/>
              </p14:nvContentPartPr>
              <p14:xfrm>
                <a:off x="9865478" y="3223895"/>
                <a:ext cx="25920" cy="7560"/>
              </p14:xfrm>
            </p:contentPart>
          </mc:Choice>
          <mc:Fallback xmlns="">
            <p:pic>
              <p:nvPicPr>
                <p:cNvPr id="41" name="Ink 40">
                  <a:extLst>
                    <a:ext uri="{FF2B5EF4-FFF2-40B4-BE49-F238E27FC236}">
                      <a16:creationId xmlns:a16="http://schemas.microsoft.com/office/drawing/2014/main" id="{FB810D5F-064B-759D-B79D-2AF59DB4A60E}"/>
                    </a:ext>
                  </a:extLst>
                </p:cNvPr>
                <p:cNvPicPr/>
                <p:nvPr/>
              </p:nvPicPr>
              <p:blipFill>
                <a:blip r:embed="rId15"/>
                <a:stretch>
                  <a:fillRect/>
                </a:stretch>
              </p:blipFill>
              <p:spPr>
                <a:xfrm>
                  <a:off x="9829838" y="3188255"/>
                  <a:ext cx="97560" cy="792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43" name="Ink 42">
                <a:extLst>
                  <a:ext uri="{FF2B5EF4-FFF2-40B4-BE49-F238E27FC236}">
                    <a16:creationId xmlns:a16="http://schemas.microsoft.com/office/drawing/2014/main" id="{FD6060F4-2FA5-1614-D925-0FC17005007B}"/>
                  </a:ext>
                </a:extLst>
              </p14:cNvPr>
              <p14:cNvContentPartPr/>
              <p14:nvPr/>
            </p14:nvContentPartPr>
            <p14:xfrm>
              <a:off x="9709238" y="2392295"/>
              <a:ext cx="386280" cy="690840"/>
            </p14:xfrm>
          </p:contentPart>
        </mc:Choice>
        <mc:Fallback xmlns="">
          <p:pic>
            <p:nvPicPr>
              <p:cNvPr id="43" name="Ink 42">
                <a:extLst>
                  <a:ext uri="{FF2B5EF4-FFF2-40B4-BE49-F238E27FC236}">
                    <a16:creationId xmlns:a16="http://schemas.microsoft.com/office/drawing/2014/main" id="{FD6060F4-2FA5-1614-D925-0FC17005007B}"/>
                  </a:ext>
                </a:extLst>
              </p:cNvPr>
              <p:cNvPicPr/>
              <p:nvPr/>
            </p:nvPicPr>
            <p:blipFill>
              <a:blip r:embed="rId17"/>
              <a:stretch>
                <a:fillRect/>
              </a:stretch>
            </p:blipFill>
            <p:spPr>
              <a:xfrm>
                <a:off x="9673238" y="2356655"/>
                <a:ext cx="457920" cy="762480"/>
              </a:xfrm>
              <a:prstGeom prst="rect">
                <a:avLst/>
              </a:prstGeom>
            </p:spPr>
          </p:pic>
        </mc:Fallback>
      </mc:AlternateContent>
      <p:grpSp>
        <p:nvGrpSpPr>
          <p:cNvPr id="47" name="Group 46">
            <a:extLst>
              <a:ext uri="{FF2B5EF4-FFF2-40B4-BE49-F238E27FC236}">
                <a16:creationId xmlns:a16="http://schemas.microsoft.com/office/drawing/2014/main" id="{2F8CB72A-B766-5FA4-EDB5-4C010988185E}"/>
              </a:ext>
            </a:extLst>
          </p:cNvPr>
          <p:cNvGrpSpPr/>
          <p:nvPr/>
        </p:nvGrpSpPr>
        <p:grpSpPr>
          <a:xfrm>
            <a:off x="9913718" y="3248015"/>
            <a:ext cx="360" cy="360"/>
            <a:chOff x="9913718" y="3248015"/>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44" name="Ink 43">
                  <a:extLst>
                    <a:ext uri="{FF2B5EF4-FFF2-40B4-BE49-F238E27FC236}">
                      <a16:creationId xmlns:a16="http://schemas.microsoft.com/office/drawing/2014/main" id="{68791BEE-1ED6-06D4-CEEF-943612FBF670}"/>
                    </a:ext>
                  </a:extLst>
                </p14:cNvPr>
                <p14:cNvContentPartPr/>
                <p14:nvPr/>
              </p14:nvContentPartPr>
              <p14:xfrm>
                <a:off x="9913718" y="3248015"/>
                <a:ext cx="360" cy="360"/>
              </p14:xfrm>
            </p:contentPart>
          </mc:Choice>
          <mc:Fallback xmlns="">
            <p:pic>
              <p:nvPicPr>
                <p:cNvPr id="44" name="Ink 43">
                  <a:extLst>
                    <a:ext uri="{FF2B5EF4-FFF2-40B4-BE49-F238E27FC236}">
                      <a16:creationId xmlns:a16="http://schemas.microsoft.com/office/drawing/2014/main" id="{68791BEE-1ED6-06D4-CEEF-943612FBF670}"/>
                    </a:ext>
                  </a:extLst>
                </p:cNvPr>
                <p:cNvPicPr/>
                <p:nvPr/>
              </p:nvPicPr>
              <p:blipFill>
                <a:blip r:embed="rId19"/>
                <a:stretch>
                  <a:fillRect/>
                </a:stretch>
              </p:blipFill>
              <p:spPr>
                <a:xfrm>
                  <a:off x="9878078" y="3212375"/>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45" name="Ink 44">
                  <a:extLst>
                    <a:ext uri="{FF2B5EF4-FFF2-40B4-BE49-F238E27FC236}">
                      <a16:creationId xmlns:a16="http://schemas.microsoft.com/office/drawing/2014/main" id="{3AD975B9-20DB-0C8A-0938-54763EA0D3ED}"/>
                    </a:ext>
                  </a:extLst>
                </p14:cNvPr>
                <p14:cNvContentPartPr/>
                <p14:nvPr/>
              </p14:nvContentPartPr>
              <p14:xfrm>
                <a:off x="9913718" y="3248015"/>
                <a:ext cx="360" cy="360"/>
              </p14:xfrm>
            </p:contentPart>
          </mc:Choice>
          <mc:Fallback xmlns="">
            <p:pic>
              <p:nvPicPr>
                <p:cNvPr id="45" name="Ink 44">
                  <a:extLst>
                    <a:ext uri="{FF2B5EF4-FFF2-40B4-BE49-F238E27FC236}">
                      <a16:creationId xmlns:a16="http://schemas.microsoft.com/office/drawing/2014/main" id="{3AD975B9-20DB-0C8A-0938-54763EA0D3ED}"/>
                    </a:ext>
                  </a:extLst>
                </p:cNvPr>
                <p:cNvPicPr/>
                <p:nvPr/>
              </p:nvPicPr>
              <p:blipFill>
                <a:blip r:embed="rId21"/>
                <a:stretch>
                  <a:fillRect/>
                </a:stretch>
              </p:blipFill>
              <p:spPr>
                <a:xfrm>
                  <a:off x="9878078" y="3212375"/>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46" name="Ink 45">
                  <a:extLst>
                    <a:ext uri="{FF2B5EF4-FFF2-40B4-BE49-F238E27FC236}">
                      <a16:creationId xmlns:a16="http://schemas.microsoft.com/office/drawing/2014/main" id="{4C478A9E-D828-AAE1-AEE3-D55F9A8CFDB5}"/>
                    </a:ext>
                  </a:extLst>
                </p14:cNvPr>
                <p14:cNvContentPartPr/>
                <p14:nvPr/>
              </p14:nvContentPartPr>
              <p14:xfrm>
                <a:off x="9913718" y="3248015"/>
                <a:ext cx="360" cy="360"/>
              </p14:xfrm>
            </p:contentPart>
          </mc:Choice>
          <mc:Fallback xmlns="">
            <p:pic>
              <p:nvPicPr>
                <p:cNvPr id="46" name="Ink 45">
                  <a:extLst>
                    <a:ext uri="{FF2B5EF4-FFF2-40B4-BE49-F238E27FC236}">
                      <a16:creationId xmlns:a16="http://schemas.microsoft.com/office/drawing/2014/main" id="{4C478A9E-D828-AAE1-AEE3-D55F9A8CFDB5}"/>
                    </a:ext>
                  </a:extLst>
                </p:cNvPr>
                <p:cNvPicPr/>
                <p:nvPr/>
              </p:nvPicPr>
              <p:blipFill>
                <a:blip r:embed="rId23"/>
                <a:stretch>
                  <a:fillRect/>
                </a:stretch>
              </p:blipFill>
              <p:spPr>
                <a:xfrm>
                  <a:off x="9878078" y="3212375"/>
                  <a:ext cx="72000" cy="72000"/>
                </a:xfrm>
                <a:prstGeom prst="rect">
                  <a:avLst/>
                </a:prstGeom>
              </p:spPr>
            </p:pic>
          </mc:Fallback>
        </mc:AlternateContent>
      </p:grpSp>
      <p:sp>
        <p:nvSpPr>
          <p:cNvPr id="16" name="TextBox 15">
            <a:extLst>
              <a:ext uri="{FF2B5EF4-FFF2-40B4-BE49-F238E27FC236}">
                <a16:creationId xmlns:a16="http://schemas.microsoft.com/office/drawing/2014/main" id="{891A4A52-91B1-468B-AC77-FBB82ED4C554}"/>
              </a:ext>
            </a:extLst>
          </p:cNvPr>
          <p:cNvSpPr txBox="1"/>
          <p:nvPr/>
        </p:nvSpPr>
        <p:spPr>
          <a:xfrm>
            <a:off x="456860" y="376772"/>
            <a:ext cx="7248865"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cs typeface="Arial" panose="020B0604020202020204" pitchFamily="34" charset="0"/>
              </a:rPr>
              <a:t>Contents &amp; Format of Presentation</a:t>
            </a:r>
            <a:endParaRPr lang="en-PK" sz="2800" dirty="0">
              <a:solidFill>
                <a:schemeClr val="bg1"/>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1525574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09DE-6D96-C9C3-6502-0E0D0E8E11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291F6F-EABA-0BC3-BFC7-1088D384D9E2}"/>
              </a:ext>
            </a:extLst>
          </p:cNvPr>
          <p:cNvSpPr txBox="1"/>
          <p:nvPr/>
        </p:nvSpPr>
        <p:spPr>
          <a:xfrm>
            <a:off x="987214" y="559652"/>
            <a:ext cx="8156786" cy="738664"/>
          </a:xfrm>
          <a:prstGeom prst="rect">
            <a:avLst/>
          </a:prstGeom>
          <a:solidFill>
            <a:schemeClr val="accent6">
              <a:lumMod val="75000"/>
            </a:schemeClr>
          </a:solidFill>
        </p:spPr>
        <p:txBody>
          <a:bodyPr wrap="square" rtlCol="0">
            <a:spAutoFit/>
          </a:bodyPr>
          <a:lstStyle/>
          <a:p>
            <a:r>
              <a:rPr lang="en-GB" sz="2100" b="1" dirty="0">
                <a:solidFill>
                  <a:srgbClr val="FFFFFF"/>
                </a:solidFill>
                <a:latin typeface="Gill Sans MT" panose="020B0502020104020203" pitchFamily="34" charset="0"/>
                <a:cs typeface="Arial" panose="020B0604020202020204" pitchFamily="34" charset="0"/>
              </a:rPr>
              <a:t>Year on Year comparison of key financial metrics for the last 4 years</a:t>
            </a:r>
            <a:endParaRPr lang="en-PK" sz="2100" b="0" i="0" u="none" strike="noStrike" dirty="0">
              <a:effectLst/>
              <a:latin typeface="Arial" panose="020B0604020202020204" pitchFamily="34" charset="0"/>
            </a:endParaRPr>
          </a:p>
        </p:txBody>
      </p:sp>
      <p:pic>
        <p:nvPicPr>
          <p:cNvPr id="6" name="Picture 5">
            <a:extLst>
              <a:ext uri="{FF2B5EF4-FFF2-40B4-BE49-F238E27FC236}">
                <a16:creationId xmlns:a16="http://schemas.microsoft.com/office/drawing/2014/main" id="{ACB9E401-860A-725B-E4F5-932E8360E7A7}"/>
              </a:ext>
            </a:extLst>
          </p:cNvPr>
          <p:cNvPicPr/>
          <p:nvPr/>
        </p:nvPicPr>
        <p:blipFill>
          <a:blip r:embed="rId2"/>
          <a:stretch>
            <a:fillRect/>
          </a:stretch>
        </p:blipFill>
        <p:spPr>
          <a:xfrm>
            <a:off x="995363" y="1576388"/>
            <a:ext cx="9737725" cy="4056062"/>
          </a:xfrm>
          <a:prstGeom prst="rect">
            <a:avLst/>
          </a:prstGeom>
        </p:spPr>
      </p:pic>
    </p:spTree>
    <p:extLst>
      <p:ext uri="{BB962C8B-B14F-4D97-AF65-F5344CB8AC3E}">
        <p14:creationId xmlns:p14="http://schemas.microsoft.com/office/powerpoint/2010/main" val="1013536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42111-4237-4382-48B1-FAAE98C4B71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FB4274A-AE37-DD52-EC84-28E53179885E}"/>
              </a:ext>
            </a:extLst>
          </p:cNvPr>
          <p:cNvSpPr txBox="1"/>
          <p:nvPr/>
        </p:nvSpPr>
        <p:spPr>
          <a:xfrm>
            <a:off x="456862" y="4330341"/>
            <a:ext cx="10768262"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None/>
            </a:pPr>
            <a:endParaRPr lang="en-GB" dirty="0"/>
          </a:p>
          <a:p>
            <a:pPr algn="just">
              <a:buNone/>
            </a:pPr>
            <a:r>
              <a:rPr lang="en-GB" dirty="0"/>
              <a:t>SPL's financial statements are prepared on the basis of a single reportable segment. All sales of the Company are made to customers located in Pakistan, and all non-current assets of the Company as at March 31, 2026 are located in Pakistan. Revenue from banknote paper represents 90% (March 2025: 95%) of the total revenue of the Company, which is earned from a sole customer, i.e., Pakistan Security Printing Corporation Private Limited.</a:t>
            </a:r>
          </a:p>
          <a:p>
            <a:pPr algn="just">
              <a:buNone/>
            </a:pPr>
            <a:endParaRPr lang="en-PK"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401F60D-B006-EC99-4038-3FC9F5BF1357}"/>
              </a:ext>
            </a:extLst>
          </p:cNvPr>
          <p:cNvSpPr txBox="1"/>
          <p:nvPr/>
        </p:nvSpPr>
        <p:spPr>
          <a:xfrm>
            <a:off x="456862" y="3534027"/>
            <a:ext cx="6107840"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 IFRS 8 (Operating Segment)</a:t>
            </a:r>
          </a:p>
        </p:txBody>
      </p:sp>
      <p:sp>
        <p:nvSpPr>
          <p:cNvPr id="2" name="TextBox 1">
            <a:extLst>
              <a:ext uri="{FF2B5EF4-FFF2-40B4-BE49-F238E27FC236}">
                <a16:creationId xmlns:a16="http://schemas.microsoft.com/office/drawing/2014/main" id="{B17CA817-B097-4AC3-3E98-3EC4DF48BA9A}"/>
              </a:ext>
            </a:extLst>
          </p:cNvPr>
          <p:cNvSpPr txBox="1"/>
          <p:nvPr/>
        </p:nvSpPr>
        <p:spPr>
          <a:xfrm>
            <a:off x="514376" y="1463503"/>
            <a:ext cx="1076826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endParaRPr lang="en-GB" dirty="0"/>
          </a:p>
          <a:p>
            <a:pPr algn="just"/>
            <a:r>
              <a:rPr lang="en-GB" dirty="0"/>
              <a:t>Majority sales of the Company are made to a single customer, i.e., Pakistan Security Printing Corporation Private Limited. Sales are made based on the indent received from the customer according to the requirement.</a:t>
            </a:r>
            <a:endParaRPr lang="en-GB" dirty="0">
              <a:latin typeface="Gill Sans MT" panose="020B0502020104020203" pitchFamily="34" charset="0"/>
              <a:ea typeface="Times New Roman" panose="02020603050405020304" pitchFamily="18" charset="0"/>
              <a:cs typeface="Times New Roman" panose="02020603050405020304" pitchFamily="18" charset="0"/>
            </a:endParaRPr>
          </a:p>
          <a:p>
            <a:pPr algn="just">
              <a:buNone/>
            </a:pPr>
            <a:endParaRPr lang="en-PK" dirty="0">
              <a:effectLst/>
              <a:latin typeface="Gill Sans MT" panose="020B0502020104020203"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D7B5E38-3D0A-58FE-63FC-F52C23D10308}"/>
              </a:ext>
            </a:extLst>
          </p:cNvPr>
          <p:cNvSpPr txBox="1"/>
          <p:nvPr/>
        </p:nvSpPr>
        <p:spPr>
          <a:xfrm>
            <a:off x="514376" y="667189"/>
            <a:ext cx="6107840"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 Key Revenue Drivers</a:t>
            </a:r>
          </a:p>
        </p:txBody>
      </p:sp>
    </p:spTree>
    <p:extLst>
      <p:ext uri="{BB962C8B-B14F-4D97-AF65-F5344CB8AC3E}">
        <p14:creationId xmlns:p14="http://schemas.microsoft.com/office/powerpoint/2010/main" val="784349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3232EC-A553-46C9-900C-564797D99EC7}"/>
              </a:ext>
            </a:extLst>
          </p:cNvPr>
          <p:cNvSpPr/>
          <p:nvPr/>
        </p:nvSpPr>
        <p:spPr>
          <a:xfrm>
            <a:off x="1358348" y="2077692"/>
            <a:ext cx="9183756" cy="2103783"/>
          </a:xfrm>
          <a:prstGeom prst="rect">
            <a:avLst/>
          </a:prstGeom>
          <a:solidFill>
            <a:schemeClr val="accent6">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7200" dirty="0">
                <a:latin typeface="Gill Sans MT" panose="020B0502020104020203" pitchFamily="34" charset="0"/>
              </a:rPr>
              <a:t>Q &amp;  A</a:t>
            </a:r>
            <a:endParaRPr lang="en-PK" sz="7200" dirty="0">
              <a:latin typeface="Gill Sans MT" panose="020B0502020104020203" pitchFamily="34" charset="0"/>
            </a:endParaRPr>
          </a:p>
        </p:txBody>
      </p:sp>
    </p:spTree>
    <p:extLst>
      <p:ext uri="{BB962C8B-B14F-4D97-AF65-F5344CB8AC3E}">
        <p14:creationId xmlns:p14="http://schemas.microsoft.com/office/powerpoint/2010/main" val="2747950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9376-D73C-5FC1-CE55-A11CEFBA0D7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5A434F7-EEE4-5B9F-4159-FFEA941601AD}"/>
              </a:ext>
            </a:extLst>
          </p:cNvPr>
          <p:cNvSpPr/>
          <p:nvPr/>
        </p:nvSpPr>
        <p:spPr>
          <a:xfrm>
            <a:off x="1358348" y="2077692"/>
            <a:ext cx="9183756" cy="2103783"/>
          </a:xfrm>
          <a:prstGeom prst="rect">
            <a:avLst/>
          </a:prstGeom>
          <a:solidFill>
            <a:schemeClr val="accent6">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7200" dirty="0">
                <a:latin typeface="Gill Sans MT" panose="020B0502020104020203" pitchFamily="34" charset="0"/>
              </a:rPr>
              <a:t>Thank You</a:t>
            </a:r>
            <a:endParaRPr lang="en-PK" sz="7200" dirty="0">
              <a:latin typeface="Gill Sans MT" panose="020B0502020104020203" pitchFamily="34" charset="0"/>
            </a:endParaRPr>
          </a:p>
        </p:txBody>
      </p:sp>
    </p:spTree>
    <p:extLst>
      <p:ext uri="{BB962C8B-B14F-4D97-AF65-F5344CB8AC3E}">
        <p14:creationId xmlns:p14="http://schemas.microsoft.com/office/powerpoint/2010/main" val="136322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2A00BE-4556-C04C-766C-665ED1924D36}"/>
              </a:ext>
            </a:extLst>
          </p:cNvPr>
          <p:cNvSpPr txBox="1"/>
          <p:nvPr/>
        </p:nvSpPr>
        <p:spPr>
          <a:xfrm>
            <a:off x="665213" y="2274838"/>
            <a:ext cx="5237922" cy="2308324"/>
          </a:xfrm>
          <a:prstGeom prst="rect">
            <a:avLst/>
          </a:prstGeom>
          <a:solidFill>
            <a:schemeClr val="accent6">
              <a:lumMod val="75000"/>
            </a:schemeClr>
          </a:solidFill>
        </p:spPr>
        <p:txBody>
          <a:bodyPr wrap="square" rtlCol="0">
            <a:spAutoFit/>
          </a:bodyPr>
          <a:lstStyle/>
          <a:p>
            <a:pPr algn="ctr"/>
            <a:r>
              <a:rPr lang="en-US" sz="7200" dirty="0">
                <a:solidFill>
                  <a:schemeClr val="bg1"/>
                </a:solidFill>
                <a:latin typeface="Gill Sans MT" panose="020B0502020104020203" pitchFamily="34" charset="0"/>
              </a:rPr>
              <a:t>Profile of the Company</a:t>
            </a:r>
          </a:p>
        </p:txBody>
      </p:sp>
      <p:pic>
        <p:nvPicPr>
          <p:cNvPr id="3" name="Picture 2">
            <a:extLst>
              <a:ext uri="{FF2B5EF4-FFF2-40B4-BE49-F238E27FC236}">
                <a16:creationId xmlns:a16="http://schemas.microsoft.com/office/drawing/2014/main" id="{E84807F1-6275-26BB-A1AD-BD1E49D9BA78}"/>
              </a:ext>
            </a:extLst>
          </p:cNvPr>
          <p:cNvPicPr>
            <a:picLocks noChangeAspect="1"/>
          </p:cNvPicPr>
          <p:nvPr/>
        </p:nvPicPr>
        <p:blipFill>
          <a:blip r:embed="rId2"/>
          <a:stretch>
            <a:fillRect/>
          </a:stretch>
        </p:blipFill>
        <p:spPr>
          <a:xfrm>
            <a:off x="5903135" y="1470749"/>
            <a:ext cx="6186446" cy="4377962"/>
          </a:xfrm>
          <a:prstGeom prst="rect">
            <a:avLst/>
          </a:prstGeom>
        </p:spPr>
      </p:pic>
    </p:spTree>
    <p:extLst>
      <p:ext uri="{BB962C8B-B14F-4D97-AF65-F5344CB8AC3E}">
        <p14:creationId xmlns:p14="http://schemas.microsoft.com/office/powerpoint/2010/main" val="39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5474C8-E338-4FF0-8DC2-9F490D8780C5}"/>
              </a:ext>
            </a:extLst>
          </p:cNvPr>
          <p:cNvSpPr/>
          <p:nvPr/>
        </p:nvSpPr>
        <p:spPr>
          <a:xfrm>
            <a:off x="287591" y="1266825"/>
            <a:ext cx="6317227" cy="5133712"/>
          </a:xfrm>
          <a:prstGeom prst="roundRect">
            <a:avLst>
              <a:gd name="adj" fmla="val 16456"/>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457200" indent="-457200" algn="just">
              <a:buFont typeface="Wingdings" panose="05000000000000000000" pitchFamily="2" charset="2"/>
              <a:buChar char="§"/>
            </a:pPr>
            <a:r>
              <a:rPr lang="en-US" sz="2200" dirty="0">
                <a:solidFill>
                  <a:schemeClr val="tx1"/>
                </a:solidFill>
                <a:latin typeface="Gill Sans MT" panose="020B0502020104020203" pitchFamily="34" charset="0"/>
              </a:rPr>
              <a:t>Security Papers Limited is a strategic Company engaged in the business of manufacturing security paper for Banknotes and Other Security Paper products.</a:t>
            </a:r>
          </a:p>
          <a:p>
            <a:pPr algn="just"/>
            <a:endParaRPr lang="en-US" sz="2200" dirty="0">
              <a:solidFill>
                <a:schemeClr val="tx1"/>
              </a:solidFill>
              <a:latin typeface="Gill Sans MT" panose="020B0502020104020203" pitchFamily="34" charset="0"/>
            </a:endParaRPr>
          </a:p>
          <a:p>
            <a:pPr marL="457200" indent="-457200" algn="just">
              <a:buFont typeface="Wingdings" panose="05000000000000000000" pitchFamily="2" charset="2"/>
              <a:buChar char="§"/>
            </a:pPr>
            <a:r>
              <a:rPr lang="en-US" sz="2200" dirty="0">
                <a:solidFill>
                  <a:schemeClr val="tx1"/>
                </a:solidFill>
                <a:latin typeface="Gill Sans MT" panose="020B0502020104020203" pitchFamily="34" charset="0"/>
              </a:rPr>
              <a:t>The Company head office and manufacturing facility is situated in Karachi, Pakistan.</a:t>
            </a:r>
          </a:p>
          <a:p>
            <a:pPr algn="just"/>
            <a:r>
              <a:rPr lang="en-US" sz="2200" dirty="0">
                <a:solidFill>
                  <a:schemeClr val="tx1"/>
                </a:solidFill>
                <a:latin typeface="Gill Sans MT" panose="020B0502020104020203" pitchFamily="34" charset="0"/>
              </a:rPr>
              <a:t> </a:t>
            </a:r>
          </a:p>
          <a:p>
            <a:pPr marL="457200" indent="-457200" algn="just">
              <a:buFont typeface="Wingdings" panose="05000000000000000000" pitchFamily="2" charset="2"/>
              <a:buChar char="§"/>
            </a:pPr>
            <a:r>
              <a:rPr lang="en-US" sz="2200" dirty="0">
                <a:solidFill>
                  <a:schemeClr val="tx1"/>
                </a:solidFill>
                <a:latin typeface="Gill Sans MT" panose="020B0502020104020203" pitchFamily="34" charset="0"/>
              </a:rPr>
              <a:t>The geographical presence of its customers are Karachi, Lahore, Gujranwala, Faisalabad, Islamabad and other major cities of the country.</a:t>
            </a:r>
          </a:p>
        </p:txBody>
      </p:sp>
      <p:pic>
        <p:nvPicPr>
          <p:cNvPr id="4" name="Picture 3">
            <a:extLst>
              <a:ext uri="{FF2B5EF4-FFF2-40B4-BE49-F238E27FC236}">
                <a16:creationId xmlns:a16="http://schemas.microsoft.com/office/drawing/2014/main" id="{ECE0115F-F62D-7729-5E85-3E4F9D96E0BD}"/>
              </a:ext>
            </a:extLst>
          </p:cNvPr>
          <p:cNvPicPr>
            <a:picLocks noChangeAspect="1"/>
          </p:cNvPicPr>
          <p:nvPr/>
        </p:nvPicPr>
        <p:blipFill>
          <a:blip r:embed="rId2"/>
          <a:stretch>
            <a:fillRect/>
          </a:stretch>
        </p:blipFill>
        <p:spPr>
          <a:xfrm>
            <a:off x="6800380" y="1143000"/>
            <a:ext cx="5195103" cy="5396949"/>
          </a:xfrm>
          <a:prstGeom prst="rect">
            <a:avLst/>
          </a:prstGeom>
        </p:spPr>
      </p:pic>
      <p:sp>
        <p:nvSpPr>
          <p:cNvPr id="7" name="TextBox 6">
            <a:extLst>
              <a:ext uri="{FF2B5EF4-FFF2-40B4-BE49-F238E27FC236}">
                <a16:creationId xmlns:a16="http://schemas.microsoft.com/office/drawing/2014/main" id="{AA29AAA2-5B9E-4D87-B0F0-2F94DF26A12E}"/>
              </a:ext>
            </a:extLst>
          </p:cNvPr>
          <p:cNvSpPr txBox="1"/>
          <p:nvPr/>
        </p:nvSpPr>
        <p:spPr>
          <a:xfrm>
            <a:off x="456861" y="376772"/>
            <a:ext cx="4267540"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The Company’s Profile</a:t>
            </a:r>
          </a:p>
        </p:txBody>
      </p:sp>
    </p:spTree>
    <p:extLst>
      <p:ext uri="{BB962C8B-B14F-4D97-AF65-F5344CB8AC3E}">
        <p14:creationId xmlns:p14="http://schemas.microsoft.com/office/powerpoint/2010/main" val="306150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2A00BE-4556-C04C-766C-665ED1924D36}"/>
              </a:ext>
            </a:extLst>
          </p:cNvPr>
          <p:cNvSpPr txBox="1"/>
          <p:nvPr/>
        </p:nvSpPr>
        <p:spPr>
          <a:xfrm>
            <a:off x="205407" y="1888113"/>
            <a:ext cx="5771323" cy="2308324"/>
          </a:xfrm>
          <a:prstGeom prst="rect">
            <a:avLst/>
          </a:prstGeom>
          <a:solidFill>
            <a:schemeClr val="accent6">
              <a:lumMod val="75000"/>
            </a:schemeClr>
          </a:solidFill>
        </p:spPr>
        <p:txBody>
          <a:bodyPr wrap="square" rtlCol="0">
            <a:spAutoFit/>
          </a:bodyPr>
          <a:lstStyle/>
          <a:p>
            <a:pPr algn="ctr"/>
            <a:r>
              <a:rPr lang="en-US" sz="7200" dirty="0">
                <a:solidFill>
                  <a:schemeClr val="bg1"/>
                </a:solidFill>
                <a:latin typeface="Gill Sans MT" panose="020B0502020104020203" pitchFamily="34" charset="0"/>
              </a:rPr>
              <a:t>Organizational Overview</a:t>
            </a:r>
          </a:p>
        </p:txBody>
      </p:sp>
      <p:pic>
        <p:nvPicPr>
          <p:cNvPr id="3" name="Picture 2">
            <a:extLst>
              <a:ext uri="{FF2B5EF4-FFF2-40B4-BE49-F238E27FC236}">
                <a16:creationId xmlns:a16="http://schemas.microsoft.com/office/drawing/2014/main" id="{9D76E791-2B6A-8483-7E2E-775B9F8DD1FA}"/>
              </a:ext>
            </a:extLst>
          </p:cNvPr>
          <p:cNvPicPr>
            <a:picLocks noChangeAspect="1"/>
          </p:cNvPicPr>
          <p:nvPr/>
        </p:nvPicPr>
        <p:blipFill>
          <a:blip r:embed="rId2"/>
          <a:stretch>
            <a:fillRect/>
          </a:stretch>
        </p:blipFill>
        <p:spPr>
          <a:xfrm>
            <a:off x="6404205" y="1193170"/>
            <a:ext cx="5659896" cy="4656221"/>
          </a:xfrm>
          <a:prstGeom prst="rect">
            <a:avLst/>
          </a:prstGeom>
        </p:spPr>
      </p:pic>
    </p:spTree>
    <p:extLst>
      <p:ext uri="{BB962C8B-B14F-4D97-AF65-F5344CB8AC3E}">
        <p14:creationId xmlns:p14="http://schemas.microsoft.com/office/powerpoint/2010/main" val="283988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9A3D091-C021-F388-0D21-601D82758EAC}"/>
              </a:ext>
            </a:extLst>
          </p:cNvPr>
          <p:cNvGrpSpPr/>
          <p:nvPr/>
        </p:nvGrpSpPr>
        <p:grpSpPr>
          <a:xfrm>
            <a:off x="268665" y="1785575"/>
            <a:ext cx="3784630" cy="4458814"/>
            <a:chOff x="469556" y="2508420"/>
            <a:chExt cx="7004529" cy="4023061"/>
          </a:xfrm>
          <a:solidFill>
            <a:schemeClr val="accent6">
              <a:lumMod val="75000"/>
            </a:schemeClr>
          </a:solidFill>
        </p:grpSpPr>
        <p:sp>
          <p:nvSpPr>
            <p:cNvPr id="22" name="Rectangle: Rounded Corners 21">
              <a:extLst>
                <a:ext uri="{FF2B5EF4-FFF2-40B4-BE49-F238E27FC236}">
                  <a16:creationId xmlns:a16="http://schemas.microsoft.com/office/drawing/2014/main" id="{D7A3D890-3A6C-ADBA-A79E-04978FE063BB}"/>
                </a:ext>
              </a:extLst>
            </p:cNvPr>
            <p:cNvSpPr/>
            <p:nvPr/>
          </p:nvSpPr>
          <p:spPr>
            <a:xfrm>
              <a:off x="469556" y="2508420"/>
              <a:ext cx="7004529" cy="4023061"/>
            </a:xfrm>
            <a:prstGeom prst="roundRect">
              <a:avLst>
                <a:gd name="adj" fmla="val 115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4350D24-8001-FB8F-414C-1C4BE8B4280B}"/>
                </a:ext>
              </a:extLst>
            </p:cNvPr>
            <p:cNvSpPr txBox="1"/>
            <p:nvPr/>
          </p:nvSpPr>
          <p:spPr>
            <a:xfrm>
              <a:off x="997022" y="3113758"/>
              <a:ext cx="5448653" cy="1749497"/>
            </a:xfrm>
            <a:prstGeom prst="rect">
              <a:avLst/>
            </a:prstGeom>
            <a:grpFill/>
          </p:spPr>
          <p:txBody>
            <a:bodyPr wrap="square" lIns="0" tIns="0" rIns="0" bIns="0" rtlCol="0">
              <a:spAutoFit/>
            </a:bodyPr>
            <a:lstStyle/>
            <a:p>
              <a:pPr lvl="0"/>
              <a:r>
                <a:rPr lang="en-US" dirty="0">
                  <a:solidFill>
                    <a:schemeClr val="bg1"/>
                  </a:solidFill>
                  <a:latin typeface="Gill Sans MT" panose="020B0502020104020203" pitchFamily="34" charset="0"/>
                </a:rPr>
                <a:t>To be a nationally and internationally recognized and accepted Security Paper producing organization, providing highest quality paper to our customers, both in Pakistan and abroad.</a:t>
              </a:r>
            </a:p>
          </p:txBody>
        </p:sp>
      </p:grpSp>
      <p:sp>
        <p:nvSpPr>
          <p:cNvPr id="52" name="TextBox 51">
            <a:extLst>
              <a:ext uri="{FF2B5EF4-FFF2-40B4-BE49-F238E27FC236}">
                <a16:creationId xmlns:a16="http://schemas.microsoft.com/office/drawing/2014/main" id="{DAB5F9B8-EA7A-2965-D83A-3DCD77F4F72E}"/>
              </a:ext>
            </a:extLst>
          </p:cNvPr>
          <p:cNvSpPr txBox="1"/>
          <p:nvPr/>
        </p:nvSpPr>
        <p:spPr>
          <a:xfrm>
            <a:off x="4443945" y="1785575"/>
            <a:ext cx="3426741" cy="4308872"/>
          </a:xfrm>
          <a:prstGeom prst="rect">
            <a:avLst/>
          </a:prstGeom>
          <a:noFill/>
        </p:spPr>
        <p:txBody>
          <a:bodyPr wrap="square" lIns="0" tIns="0" rIns="0" bIns="0" rtlCol="0">
            <a:spAutoFit/>
          </a:bodyPr>
          <a:lstStyle/>
          <a:p>
            <a:pPr lvl="0"/>
            <a:r>
              <a:rPr lang="en-US" sz="2000" dirty="0">
                <a:solidFill>
                  <a:schemeClr val="bg1"/>
                </a:solidFill>
                <a:latin typeface="Californian FB" panose="0207040306080B030204" pitchFamily="18" charset="0"/>
              </a:rPr>
              <a:t>Our Mission is to exceed the expectation of our Customers in producing, with security and efficiency, highest quality paper products, employing international best practices and applying an integrated approach to Product Research &amp; Development, Manufacturing Technology, Operations Management, Counterfeit deterrence, Materials Procurement, Human Resource Management, Financial Ma</a:t>
            </a:r>
          </a:p>
        </p:txBody>
      </p:sp>
      <p:sp>
        <p:nvSpPr>
          <p:cNvPr id="56" name="Rectangle: Rounded Corners 55">
            <a:extLst>
              <a:ext uri="{FF2B5EF4-FFF2-40B4-BE49-F238E27FC236}">
                <a16:creationId xmlns:a16="http://schemas.microsoft.com/office/drawing/2014/main" id="{DF0BDC11-E88F-0FA1-21E7-939B6A80ED38}"/>
              </a:ext>
            </a:extLst>
          </p:cNvPr>
          <p:cNvSpPr/>
          <p:nvPr/>
        </p:nvSpPr>
        <p:spPr>
          <a:xfrm>
            <a:off x="4228561" y="1798807"/>
            <a:ext cx="3784630" cy="4445582"/>
          </a:xfrm>
          <a:prstGeom prst="roundRect">
            <a:avLst>
              <a:gd name="adj" fmla="val 11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bg1"/>
                </a:solidFill>
                <a:latin typeface="Gill Sans MT" panose="020B0502020104020203" pitchFamily="34" charset="0"/>
              </a:rPr>
              <a:t>Our Mission is to exceed the expectation of our Customers in producing, with security and efficiency, highest quality paper products, employing international best practices and applying an integrated approach to Product Research &amp; Development, Manufacturing Technology, Operations Management, Counterfeit deterrence, Materials Procurement, Human Resource Management, Financial Management and information systems.</a:t>
            </a:r>
          </a:p>
        </p:txBody>
      </p:sp>
      <p:sp>
        <p:nvSpPr>
          <p:cNvPr id="57" name="Rectangle: Rounded Corners 56">
            <a:extLst>
              <a:ext uri="{FF2B5EF4-FFF2-40B4-BE49-F238E27FC236}">
                <a16:creationId xmlns:a16="http://schemas.microsoft.com/office/drawing/2014/main" id="{D870DA54-1E7C-89E0-49E2-42806709CC48}"/>
              </a:ext>
            </a:extLst>
          </p:cNvPr>
          <p:cNvSpPr/>
          <p:nvPr/>
        </p:nvSpPr>
        <p:spPr>
          <a:xfrm>
            <a:off x="4374401" y="1139276"/>
            <a:ext cx="3313381" cy="442705"/>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Mission Statement</a:t>
            </a:r>
          </a:p>
        </p:txBody>
      </p:sp>
      <p:sp>
        <p:nvSpPr>
          <p:cNvPr id="58" name="Rectangle: Rounded Corners 57">
            <a:extLst>
              <a:ext uri="{FF2B5EF4-FFF2-40B4-BE49-F238E27FC236}">
                <a16:creationId xmlns:a16="http://schemas.microsoft.com/office/drawing/2014/main" id="{0C1FDD26-1E6E-6475-E765-C554FE7C12E7}"/>
              </a:ext>
            </a:extLst>
          </p:cNvPr>
          <p:cNvSpPr/>
          <p:nvPr/>
        </p:nvSpPr>
        <p:spPr>
          <a:xfrm>
            <a:off x="8369810" y="1167542"/>
            <a:ext cx="3313381" cy="442705"/>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Core values</a:t>
            </a:r>
          </a:p>
        </p:txBody>
      </p:sp>
      <p:sp>
        <p:nvSpPr>
          <p:cNvPr id="60" name="Rectangle: Rounded Corners 59">
            <a:extLst>
              <a:ext uri="{FF2B5EF4-FFF2-40B4-BE49-F238E27FC236}">
                <a16:creationId xmlns:a16="http://schemas.microsoft.com/office/drawing/2014/main" id="{74A79DA2-BF52-DACC-01CB-73E298E47C23}"/>
              </a:ext>
            </a:extLst>
          </p:cNvPr>
          <p:cNvSpPr/>
          <p:nvPr/>
        </p:nvSpPr>
        <p:spPr>
          <a:xfrm>
            <a:off x="8155696" y="1785575"/>
            <a:ext cx="3784630" cy="4458814"/>
          </a:xfrm>
          <a:prstGeom prst="roundRect">
            <a:avLst>
              <a:gd name="adj" fmla="val 11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1800" dirty="0">
                <a:solidFill>
                  <a:schemeClr val="bg1"/>
                </a:solidFill>
                <a:latin typeface="Gill Sans MT" panose="020B0502020104020203" pitchFamily="34" charset="0"/>
              </a:rPr>
              <a:t>Striving for continuous improvement and innovation with commitment and responsibility.</a:t>
            </a:r>
          </a:p>
          <a:p>
            <a:pPr marL="285750" indent="-285750">
              <a:buFont typeface="Wingdings" panose="05000000000000000000" pitchFamily="2" charset="2"/>
              <a:buChar char="§"/>
            </a:pPr>
            <a:r>
              <a:rPr lang="en-US" sz="1800" dirty="0">
                <a:solidFill>
                  <a:schemeClr val="bg1"/>
                </a:solidFill>
                <a:latin typeface="Gill Sans MT" panose="020B0502020104020203" pitchFamily="34" charset="0"/>
              </a:rPr>
              <a:t>Treating shareholders/stakeholders with respect, courtesy and competence.</a:t>
            </a:r>
          </a:p>
          <a:p>
            <a:pPr marL="285750" indent="-285750">
              <a:buFont typeface="Wingdings" panose="05000000000000000000" pitchFamily="2" charset="2"/>
              <a:buChar char="§"/>
            </a:pPr>
            <a:r>
              <a:rPr lang="en-US" sz="1800" dirty="0">
                <a:solidFill>
                  <a:schemeClr val="bg1"/>
                </a:solidFill>
                <a:latin typeface="Gill Sans MT" panose="020B0502020104020203" pitchFamily="34" charset="0"/>
              </a:rPr>
              <a:t>Practicing highest personal and professional integrity.</a:t>
            </a:r>
          </a:p>
          <a:p>
            <a:pPr marL="285750" indent="-285750">
              <a:buFont typeface="Wingdings" panose="05000000000000000000" pitchFamily="2" charset="2"/>
              <a:buChar char="§"/>
            </a:pPr>
            <a:r>
              <a:rPr lang="en-US" sz="1800" dirty="0">
                <a:solidFill>
                  <a:schemeClr val="bg1"/>
                </a:solidFill>
                <a:latin typeface="Gill Sans MT" panose="020B0502020104020203" pitchFamily="34" charset="0"/>
              </a:rPr>
              <a:t>Maintaining teamwork, trust and support, with open and</a:t>
            </a:r>
          </a:p>
          <a:p>
            <a:r>
              <a:rPr lang="en-US" sz="1800" dirty="0">
                <a:solidFill>
                  <a:schemeClr val="bg1"/>
                </a:solidFill>
                <a:latin typeface="Gill Sans MT" panose="020B0502020104020203" pitchFamily="34" charset="0"/>
              </a:rPr>
              <a:t>      candid communication.</a:t>
            </a:r>
          </a:p>
          <a:p>
            <a:pPr marL="285750" indent="-285750">
              <a:buFont typeface="Wingdings" panose="05000000000000000000" pitchFamily="2" charset="2"/>
              <a:buChar char="§"/>
            </a:pPr>
            <a:r>
              <a:rPr lang="en-US" sz="1800" dirty="0">
                <a:solidFill>
                  <a:schemeClr val="bg1"/>
                </a:solidFill>
                <a:latin typeface="Gill Sans MT" panose="020B0502020104020203" pitchFamily="34" charset="0"/>
              </a:rPr>
              <a:t>Ensuring cost consciousness in all decisions and operations. </a:t>
            </a:r>
          </a:p>
        </p:txBody>
      </p:sp>
      <p:sp>
        <p:nvSpPr>
          <p:cNvPr id="2" name="Rectangle: Rounded Corners 1">
            <a:extLst>
              <a:ext uri="{FF2B5EF4-FFF2-40B4-BE49-F238E27FC236}">
                <a16:creationId xmlns:a16="http://schemas.microsoft.com/office/drawing/2014/main" id="{829C9985-DFC4-1C82-5CD7-2E6D737BCC09}"/>
              </a:ext>
            </a:extLst>
          </p:cNvPr>
          <p:cNvSpPr/>
          <p:nvPr/>
        </p:nvSpPr>
        <p:spPr>
          <a:xfrm>
            <a:off x="553661" y="1117337"/>
            <a:ext cx="3111372" cy="46464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Gill Sans MT" panose="020B0502020104020203" pitchFamily="34" charset="0"/>
              </a:rPr>
              <a:t>Vision Statement</a:t>
            </a:r>
          </a:p>
        </p:txBody>
      </p:sp>
    </p:spTree>
    <p:extLst>
      <p:ext uri="{BB962C8B-B14F-4D97-AF65-F5344CB8AC3E}">
        <p14:creationId xmlns:p14="http://schemas.microsoft.com/office/powerpoint/2010/main" val="424872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F785BD9-19BF-0485-6475-2814210BFB1A}"/>
              </a:ext>
            </a:extLst>
          </p:cNvPr>
          <p:cNvCxnSpPr>
            <a:cxnSpLocks/>
          </p:cNvCxnSpPr>
          <p:nvPr/>
        </p:nvCxnSpPr>
        <p:spPr>
          <a:xfrm flipH="1">
            <a:off x="11334538" y="2922923"/>
            <a:ext cx="6006"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4213FB5-8EA2-C10D-92B3-F902B2AB611F}"/>
              </a:ext>
            </a:extLst>
          </p:cNvPr>
          <p:cNvPicPr>
            <a:picLocks noChangeAspect="1"/>
          </p:cNvPicPr>
          <p:nvPr/>
        </p:nvPicPr>
        <p:blipFill>
          <a:blip r:embed="rId2"/>
          <a:stretch>
            <a:fillRect/>
          </a:stretch>
        </p:blipFill>
        <p:spPr>
          <a:xfrm>
            <a:off x="0" y="1155032"/>
            <a:ext cx="12192000" cy="5366082"/>
          </a:xfrm>
          <a:prstGeom prst="rect">
            <a:avLst/>
          </a:prstGeom>
        </p:spPr>
      </p:pic>
      <p:sp>
        <p:nvSpPr>
          <p:cNvPr id="6" name="TextBox 5">
            <a:extLst>
              <a:ext uri="{FF2B5EF4-FFF2-40B4-BE49-F238E27FC236}">
                <a16:creationId xmlns:a16="http://schemas.microsoft.com/office/drawing/2014/main" id="{C3C1DF8C-D747-4AB5-B2E5-F7E47EE4E893}"/>
              </a:ext>
            </a:extLst>
          </p:cNvPr>
          <p:cNvSpPr txBox="1"/>
          <p:nvPr/>
        </p:nvSpPr>
        <p:spPr>
          <a:xfrm>
            <a:off x="456861" y="376772"/>
            <a:ext cx="4267540"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History of Major Events</a:t>
            </a:r>
          </a:p>
        </p:txBody>
      </p:sp>
    </p:spTree>
    <p:extLst>
      <p:ext uri="{BB962C8B-B14F-4D97-AF65-F5344CB8AC3E}">
        <p14:creationId xmlns:p14="http://schemas.microsoft.com/office/powerpoint/2010/main" val="429395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BEF3D8-CDAB-4D7E-9D7E-B5AE32F182F6}"/>
              </a:ext>
            </a:extLst>
          </p:cNvPr>
          <p:cNvSpPr txBox="1"/>
          <p:nvPr/>
        </p:nvSpPr>
        <p:spPr>
          <a:xfrm>
            <a:off x="456861" y="376772"/>
            <a:ext cx="6058240" cy="523220"/>
          </a:xfrm>
          <a:prstGeom prst="rect">
            <a:avLst/>
          </a:prstGeom>
          <a:solidFill>
            <a:schemeClr val="accent6">
              <a:lumMod val="75000"/>
            </a:schemeClr>
          </a:solidFill>
        </p:spPr>
        <p:txBody>
          <a:bodyPr wrap="square" rtlCol="0">
            <a:spAutoFit/>
          </a:bodyPr>
          <a:lstStyle/>
          <a:p>
            <a:r>
              <a:rPr lang="en-US" sz="2800" b="1" dirty="0">
                <a:solidFill>
                  <a:schemeClr val="bg1"/>
                </a:solidFill>
                <a:latin typeface="Gill Sans MT" panose="020B0502020104020203" pitchFamily="34" charset="0"/>
              </a:rPr>
              <a:t>Significant Events During the Year</a:t>
            </a:r>
          </a:p>
        </p:txBody>
      </p:sp>
      <p:graphicFrame>
        <p:nvGraphicFramePr>
          <p:cNvPr id="2" name="Diagram 1">
            <a:extLst>
              <a:ext uri="{FF2B5EF4-FFF2-40B4-BE49-F238E27FC236}">
                <a16:creationId xmlns:a16="http://schemas.microsoft.com/office/drawing/2014/main" id="{542743DA-D6A1-31DA-46A0-5E881F1FE124}"/>
              </a:ext>
            </a:extLst>
          </p:cNvPr>
          <p:cNvGraphicFramePr/>
          <p:nvPr>
            <p:extLst>
              <p:ext uri="{D42A27DB-BD31-4B8C-83A1-F6EECF244321}">
                <p14:modId xmlns:p14="http://schemas.microsoft.com/office/powerpoint/2010/main" val="1689900477"/>
              </p:ext>
            </p:extLst>
          </p:nvPr>
        </p:nvGraphicFramePr>
        <p:xfrm>
          <a:off x="829559" y="1291473"/>
          <a:ext cx="10633435" cy="474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189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2124</Words>
  <Application>Microsoft Office PowerPoint</Application>
  <PresentationFormat>Widescreen</PresentationFormat>
  <Paragraphs>239</Paragraphs>
  <Slides>33</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Californian FB</vt:lpstr>
      <vt:lpstr>Gill Sans MT</vt:lpstr>
      <vt:lpstr>Lato Light</vt:lpstr>
      <vt:lpstr>Wingdings</vt:lpstr>
      <vt:lpstr>Office Theme</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Mudassir</dc:creator>
  <cp:lastModifiedBy>Syeda Fatima Naqvi</cp:lastModifiedBy>
  <cp:revision>400</cp:revision>
  <cp:lastPrinted>2024-10-08T07:59:50Z</cp:lastPrinted>
  <dcterms:created xsi:type="dcterms:W3CDTF">2024-05-18T05:46:44Z</dcterms:created>
  <dcterms:modified xsi:type="dcterms:W3CDTF">2026-06-11T09:48:38Z</dcterms:modified>
</cp:coreProperties>
</file>